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Martel Sans Light" panose="020B0604020202020204" charset="0"/>
      <p:regular r:id="rId14"/>
    </p:embeddedFont>
    <p:embeddedFont>
      <p:font typeface="Kanit" panose="020B0604020202020204" charset="-34"/>
      <p:regular r:id="rId15"/>
    </p:embeddedFont>
    <p:embeddedFont>
      <p:font typeface="Calibri" panose="020F0502020204030204" pitchFamily="34" charset="0"/>
      <p:regular r:id="rId16"/>
      <p:bold r:id="rId17"/>
      <p:italic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7" d="100"/>
          <a:sy n="67" d="100"/>
        </p:scale>
        <p:origin x="108"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4-3.svg>
</file>

<file path=ppt/media/image-4-5.svg>
</file>

<file path=ppt/media/image-4-7.svg>
</file>

<file path=ppt/media/image-4-9.svg>
</file>

<file path=ppt/media/image-8-2.svg>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0963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4-7.sv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4-5.svg"/><Relationship Id="rId5" Type="http://schemas.openxmlformats.org/officeDocument/2006/relationships/image" Target="../media/image-4-3.svg"/><Relationship Id="rId4" Type="http://schemas.openxmlformats.org/officeDocument/2006/relationships/image" Target="../media/image4.png"/><Relationship Id="rId9" Type="http://schemas.openxmlformats.org/officeDocument/2006/relationships/image" Target="../media/image-4-9.sv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2.sv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504242"/>
            <a:ext cx="7468553" cy="1231821"/>
          </a:xfrm>
          <a:prstGeom prst="rect">
            <a:avLst/>
          </a:prstGeom>
          <a:noFill/>
          <a:ln/>
        </p:spPr>
        <p:txBody>
          <a:bodyPr wrap="squar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Restaurant Ordering System with QR-Based Ordering</a:t>
            </a:r>
            <a:endParaRPr lang="en-US" sz="3850" dirty="0"/>
          </a:p>
        </p:txBody>
      </p:sp>
      <p:sp>
        <p:nvSpPr>
          <p:cNvPr id="4" name="Text 1"/>
          <p:cNvSpPr/>
          <p:nvPr/>
        </p:nvSpPr>
        <p:spPr>
          <a:xfrm>
            <a:off x="6324124" y="4050149"/>
            <a:ext cx="7468553" cy="1675209"/>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A comprehensive full-stack web application designed to revolutionize restaurant management through digital innovation. This modern solution streamlines the entire ordering process with QR-based technology, serving the unique needs of restaurant administrators, staff members, and customers alike.</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2713" y="1366123"/>
            <a:ext cx="6833235" cy="553403"/>
          </a:xfrm>
          <a:prstGeom prst="rect">
            <a:avLst/>
          </a:prstGeom>
          <a:noFill/>
          <a:ln/>
        </p:spPr>
        <p:txBody>
          <a:bodyPr wrap="none" lIns="0" tIns="0" rIns="0" bIns="0" rtlCol="0" anchor="t"/>
          <a:lstStyle/>
          <a:p>
            <a:pPr marL="0" indent="0" algn="l">
              <a:lnSpc>
                <a:spcPts val="4350"/>
              </a:lnSpc>
              <a:buNone/>
            </a:pPr>
            <a:r>
              <a:rPr lang="en-US" sz="3450" dirty="0">
                <a:solidFill>
                  <a:srgbClr val="FFFFFF"/>
                </a:solidFill>
                <a:latin typeface="Kanit" pitchFamily="34" charset="0"/>
                <a:ea typeface="Kanit" pitchFamily="34" charset="-122"/>
                <a:cs typeface="Kanit" pitchFamily="34" charset="-120"/>
              </a:rPr>
              <a:t>Analytics, Security &amp; Future Vision</a:t>
            </a:r>
            <a:endParaRPr lang="en-US" sz="3450" dirty="0"/>
          </a:p>
        </p:txBody>
      </p:sp>
      <p:sp>
        <p:nvSpPr>
          <p:cNvPr id="4" name="Shape 1"/>
          <p:cNvSpPr/>
          <p:nvPr/>
        </p:nvSpPr>
        <p:spPr>
          <a:xfrm>
            <a:off x="752713" y="2173129"/>
            <a:ext cx="2433399" cy="3041452"/>
          </a:xfrm>
          <a:prstGeom prst="roundRect">
            <a:avLst>
              <a:gd name="adj" fmla="val 1160"/>
            </a:avLst>
          </a:prstGeom>
          <a:solidFill>
            <a:srgbClr val="2F2B54"/>
          </a:solidFill>
          <a:ln/>
        </p:spPr>
      </p:sp>
      <p:sp>
        <p:nvSpPr>
          <p:cNvPr id="5" name="Text 2"/>
          <p:cNvSpPr/>
          <p:nvPr/>
        </p:nvSpPr>
        <p:spPr>
          <a:xfrm>
            <a:off x="940832" y="2361248"/>
            <a:ext cx="2057162" cy="276820"/>
          </a:xfrm>
          <a:prstGeom prst="rect">
            <a:avLst/>
          </a:prstGeom>
          <a:noFill/>
          <a:ln/>
        </p:spPr>
        <p:txBody>
          <a:bodyPr wrap="none" lIns="0" tIns="0" rIns="0" bIns="0" rtlCol="0" anchor="t"/>
          <a:lstStyle/>
          <a:p>
            <a:pPr marL="0" indent="0" algn="l">
              <a:lnSpc>
                <a:spcPts val="2150"/>
              </a:lnSpc>
              <a:buNone/>
            </a:pPr>
            <a:r>
              <a:rPr lang="en-US" sz="1700" dirty="0">
                <a:solidFill>
                  <a:srgbClr val="D9E1FF"/>
                </a:solidFill>
                <a:latin typeface="Kanit" pitchFamily="34" charset="0"/>
                <a:ea typeface="Kanit" pitchFamily="34" charset="-122"/>
                <a:cs typeface="Kanit" pitchFamily="34" charset="-120"/>
              </a:rPr>
              <a:t>Data-Driven Insights</a:t>
            </a:r>
            <a:endParaRPr lang="en-US" sz="1700" dirty="0"/>
          </a:p>
        </p:txBody>
      </p:sp>
      <p:sp>
        <p:nvSpPr>
          <p:cNvPr id="6" name="Text 3"/>
          <p:cNvSpPr/>
          <p:nvPr/>
        </p:nvSpPr>
        <p:spPr>
          <a:xfrm>
            <a:off x="940832" y="2739509"/>
            <a:ext cx="2057162" cy="2286953"/>
          </a:xfrm>
          <a:prstGeom prst="rect">
            <a:avLst/>
          </a:prstGeom>
          <a:noFill/>
          <a:ln/>
        </p:spPr>
        <p:txBody>
          <a:bodyPr wrap="square" lIns="0" tIns="0" rIns="0" bIns="0" rtlCol="0" anchor="t"/>
          <a:lstStyle/>
          <a:p>
            <a:pPr marL="0" indent="0" algn="l">
              <a:lnSpc>
                <a:spcPts val="2250"/>
              </a:lnSpc>
              <a:buNone/>
            </a:pPr>
            <a:r>
              <a:rPr lang="en-US" sz="1450" dirty="0">
                <a:solidFill>
                  <a:srgbClr val="D9E1FF"/>
                </a:solidFill>
                <a:latin typeface="Martel Sans Light" pitchFamily="34" charset="0"/>
                <a:ea typeface="Martel Sans Light" pitchFamily="34" charset="-122"/>
                <a:cs typeface="Martel Sans Light" pitchFamily="34" charset="-120"/>
              </a:rPr>
              <a:t>Dedicated analytics controller tracks orders, revenue patterns, and performance metrics, empowering owners to make informed business decisions.</a:t>
            </a:r>
            <a:endParaRPr lang="en-US" sz="1450" dirty="0"/>
          </a:p>
        </p:txBody>
      </p:sp>
      <p:sp>
        <p:nvSpPr>
          <p:cNvPr id="7" name="Shape 4"/>
          <p:cNvSpPr/>
          <p:nvPr/>
        </p:nvSpPr>
        <p:spPr>
          <a:xfrm>
            <a:off x="3355181" y="2173129"/>
            <a:ext cx="2433518" cy="3041452"/>
          </a:xfrm>
          <a:prstGeom prst="roundRect">
            <a:avLst>
              <a:gd name="adj" fmla="val 1160"/>
            </a:avLst>
          </a:prstGeom>
          <a:solidFill>
            <a:srgbClr val="2F2B54"/>
          </a:solidFill>
          <a:ln/>
        </p:spPr>
      </p:sp>
      <p:sp>
        <p:nvSpPr>
          <p:cNvPr id="8" name="Text 5"/>
          <p:cNvSpPr/>
          <p:nvPr/>
        </p:nvSpPr>
        <p:spPr>
          <a:xfrm>
            <a:off x="3543300" y="2361248"/>
            <a:ext cx="2057281" cy="276820"/>
          </a:xfrm>
          <a:prstGeom prst="rect">
            <a:avLst/>
          </a:prstGeom>
          <a:noFill/>
          <a:ln/>
        </p:spPr>
        <p:txBody>
          <a:bodyPr wrap="none" lIns="0" tIns="0" rIns="0" bIns="0" rtlCol="0" anchor="t"/>
          <a:lstStyle/>
          <a:p>
            <a:pPr marL="0" indent="0" algn="l">
              <a:lnSpc>
                <a:spcPts val="2150"/>
              </a:lnSpc>
              <a:buNone/>
            </a:pPr>
            <a:r>
              <a:rPr lang="en-US" sz="1700" dirty="0">
                <a:solidFill>
                  <a:srgbClr val="D9E1FF"/>
                </a:solidFill>
                <a:latin typeface="Kanit" pitchFamily="34" charset="0"/>
                <a:ea typeface="Kanit" pitchFamily="34" charset="-122"/>
                <a:cs typeface="Kanit" pitchFamily="34" charset="-120"/>
              </a:rPr>
              <a:t>Enterprise Security</a:t>
            </a:r>
            <a:endParaRPr lang="en-US" sz="1700" dirty="0"/>
          </a:p>
        </p:txBody>
      </p:sp>
      <p:sp>
        <p:nvSpPr>
          <p:cNvPr id="9" name="Text 6"/>
          <p:cNvSpPr/>
          <p:nvPr/>
        </p:nvSpPr>
        <p:spPr>
          <a:xfrm>
            <a:off x="3543300" y="2739509"/>
            <a:ext cx="2057281" cy="2286953"/>
          </a:xfrm>
          <a:prstGeom prst="rect">
            <a:avLst/>
          </a:prstGeom>
          <a:noFill/>
          <a:ln/>
        </p:spPr>
        <p:txBody>
          <a:bodyPr wrap="square" lIns="0" tIns="0" rIns="0" bIns="0" rtlCol="0" anchor="t"/>
          <a:lstStyle/>
          <a:p>
            <a:pPr marL="0" indent="0" algn="l">
              <a:lnSpc>
                <a:spcPts val="2250"/>
              </a:lnSpc>
              <a:buNone/>
            </a:pPr>
            <a:r>
              <a:rPr lang="en-US" sz="1450" dirty="0">
                <a:solidFill>
                  <a:srgbClr val="D9E1FF"/>
                </a:solidFill>
                <a:latin typeface="Martel Sans Light" pitchFamily="34" charset="0"/>
                <a:ea typeface="Martel Sans Light" pitchFamily="34" charset="-122"/>
                <a:cs typeface="Martel Sans Light" pitchFamily="34" charset="-120"/>
              </a:rPr>
              <a:t>JWT validation, protected routes, environment variable management, and secure database connections ensure your restaurant data stays safe.</a:t>
            </a:r>
            <a:endParaRPr lang="en-US" sz="1450" dirty="0"/>
          </a:p>
        </p:txBody>
      </p:sp>
      <p:sp>
        <p:nvSpPr>
          <p:cNvPr id="10" name="Shape 7"/>
          <p:cNvSpPr/>
          <p:nvPr/>
        </p:nvSpPr>
        <p:spPr>
          <a:xfrm>
            <a:off x="5957768" y="2173129"/>
            <a:ext cx="2433399" cy="3041452"/>
          </a:xfrm>
          <a:prstGeom prst="roundRect">
            <a:avLst>
              <a:gd name="adj" fmla="val 1160"/>
            </a:avLst>
          </a:prstGeom>
          <a:solidFill>
            <a:srgbClr val="2F2B54"/>
          </a:solidFill>
          <a:ln/>
        </p:spPr>
      </p:sp>
      <p:sp>
        <p:nvSpPr>
          <p:cNvPr id="11" name="Text 8"/>
          <p:cNvSpPr/>
          <p:nvPr/>
        </p:nvSpPr>
        <p:spPr>
          <a:xfrm>
            <a:off x="6145887" y="2361248"/>
            <a:ext cx="2057162" cy="553641"/>
          </a:xfrm>
          <a:prstGeom prst="rect">
            <a:avLst/>
          </a:prstGeom>
          <a:noFill/>
          <a:ln/>
        </p:spPr>
        <p:txBody>
          <a:bodyPr wrap="square" lIns="0" tIns="0" rIns="0" bIns="0" rtlCol="0" anchor="t"/>
          <a:lstStyle/>
          <a:p>
            <a:pPr marL="0" indent="0" algn="l">
              <a:lnSpc>
                <a:spcPts val="2150"/>
              </a:lnSpc>
              <a:buNone/>
            </a:pPr>
            <a:r>
              <a:rPr lang="en-US" sz="1700" dirty="0">
                <a:solidFill>
                  <a:srgbClr val="D9E1FF"/>
                </a:solidFill>
                <a:latin typeface="Kanit" pitchFamily="34" charset="0"/>
                <a:ea typeface="Kanit" pitchFamily="34" charset="-122"/>
                <a:cs typeface="Kanit" pitchFamily="34" charset="-120"/>
              </a:rPr>
              <a:t>Scalable Architecture</a:t>
            </a:r>
            <a:endParaRPr lang="en-US" sz="1700" dirty="0"/>
          </a:p>
        </p:txBody>
      </p:sp>
      <p:sp>
        <p:nvSpPr>
          <p:cNvPr id="12" name="Text 9"/>
          <p:cNvSpPr/>
          <p:nvPr/>
        </p:nvSpPr>
        <p:spPr>
          <a:xfrm>
            <a:off x="6145887" y="3016329"/>
            <a:ext cx="2057162" cy="2001083"/>
          </a:xfrm>
          <a:prstGeom prst="rect">
            <a:avLst/>
          </a:prstGeom>
          <a:noFill/>
          <a:ln/>
        </p:spPr>
        <p:txBody>
          <a:bodyPr wrap="square" lIns="0" tIns="0" rIns="0" bIns="0" rtlCol="0" anchor="t"/>
          <a:lstStyle/>
          <a:p>
            <a:pPr marL="0" indent="0" algn="l">
              <a:lnSpc>
                <a:spcPts val="2250"/>
              </a:lnSpc>
              <a:buNone/>
            </a:pPr>
            <a:r>
              <a:rPr lang="en-US" sz="1450" dirty="0">
                <a:solidFill>
                  <a:srgbClr val="D9E1FF"/>
                </a:solidFill>
                <a:latin typeface="Martel Sans Light" pitchFamily="34" charset="0"/>
                <a:ea typeface="Martel Sans Light" pitchFamily="34" charset="-122"/>
                <a:cs typeface="Martel Sans Light" pitchFamily="34" charset="-120"/>
              </a:rPr>
              <a:t>Built for growth with easy integration paths for payment processing, customer order history, mobile apps, and advanced analytics dashboards.</a:t>
            </a:r>
            <a:endParaRPr lang="en-US" sz="1450" dirty="0"/>
          </a:p>
        </p:txBody>
      </p:sp>
      <p:sp>
        <p:nvSpPr>
          <p:cNvPr id="13" name="Shape 10"/>
          <p:cNvSpPr/>
          <p:nvPr/>
        </p:nvSpPr>
        <p:spPr>
          <a:xfrm>
            <a:off x="752713" y="5498802"/>
            <a:ext cx="7638574" cy="31075"/>
          </a:xfrm>
          <a:prstGeom prst="rect">
            <a:avLst/>
          </a:prstGeom>
          <a:solidFill>
            <a:srgbClr val="D9E1FF">
              <a:alpha val="50000"/>
            </a:srgbClr>
          </a:solidFill>
          <a:ln/>
        </p:spPr>
      </p:sp>
      <p:sp>
        <p:nvSpPr>
          <p:cNvPr id="14" name="Text 11"/>
          <p:cNvSpPr/>
          <p:nvPr/>
        </p:nvSpPr>
        <p:spPr>
          <a:xfrm>
            <a:off x="752713" y="5720001"/>
            <a:ext cx="7638574" cy="1143476"/>
          </a:xfrm>
          <a:prstGeom prst="rect">
            <a:avLst/>
          </a:prstGeom>
          <a:noFill/>
          <a:ln/>
        </p:spPr>
        <p:txBody>
          <a:bodyPr wrap="square" lIns="0" tIns="0" rIns="0" bIns="0" rtlCol="0" anchor="t"/>
          <a:lstStyle/>
          <a:p>
            <a:pPr marL="0" indent="0" algn="l">
              <a:lnSpc>
                <a:spcPts val="2250"/>
              </a:lnSpc>
              <a:buNone/>
            </a:pPr>
            <a:r>
              <a:rPr lang="en-US" sz="1450" dirty="0">
                <a:solidFill>
                  <a:srgbClr val="D9E1FF"/>
                </a:solidFill>
                <a:latin typeface="Martel Sans Light" pitchFamily="34" charset="0"/>
                <a:ea typeface="Martel Sans Light" pitchFamily="34" charset="-122"/>
                <a:cs typeface="Martel Sans Light" pitchFamily="34" charset="-120"/>
              </a:rPr>
              <a:t>This complete end-to-end solution combines modern technology with practical restaurant operations, delivering improved efficiency, accuracy, and exceptional customer experiences. Perfect for forward-thinking restaurants ready to embrace digital transformation.</a:t>
            </a:r>
            <a:endParaRPr lang="en-US" sz="1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37724" y="1162764"/>
            <a:ext cx="10427137"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A Complete Solution for the Modern Restaurant</a:t>
            </a:r>
            <a:endParaRPr lang="en-US" sz="3850" dirty="0"/>
          </a:p>
        </p:txBody>
      </p:sp>
      <p:sp>
        <p:nvSpPr>
          <p:cNvPr id="3" name="Text 1"/>
          <p:cNvSpPr/>
          <p:nvPr/>
        </p:nvSpPr>
        <p:spPr>
          <a:xfrm>
            <a:off x="837724" y="2197537"/>
            <a:ext cx="12954952" cy="335042"/>
          </a:xfrm>
          <a:prstGeom prst="rect">
            <a:avLst/>
          </a:prstGeom>
          <a:noFill/>
          <a:ln/>
        </p:spPr>
        <p:txBody>
          <a:bodyPr wrap="non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Our platform delivers a seamless blend of technology and hospitality, empowering restaurants to thrive in a digital world</a:t>
            </a:r>
            <a:endParaRPr lang="en-US" sz="1600" dirty="0"/>
          </a:p>
        </p:txBody>
      </p:sp>
      <p:sp>
        <p:nvSpPr>
          <p:cNvPr id="4" name="Shape 2"/>
          <p:cNvSpPr/>
          <p:nvPr/>
        </p:nvSpPr>
        <p:spPr>
          <a:xfrm>
            <a:off x="837724" y="2768203"/>
            <a:ext cx="3081576" cy="2527697"/>
          </a:xfrm>
          <a:prstGeom prst="roundRect">
            <a:avLst>
              <a:gd name="adj" fmla="val 1243"/>
            </a:avLst>
          </a:prstGeom>
          <a:solidFill>
            <a:srgbClr val="2F2B54"/>
          </a:solidFill>
          <a:ln/>
        </p:spPr>
      </p:sp>
      <p:sp>
        <p:nvSpPr>
          <p:cNvPr id="5" name="Text 3"/>
          <p:cNvSpPr/>
          <p:nvPr/>
        </p:nvSpPr>
        <p:spPr>
          <a:xfrm>
            <a:off x="1047155" y="2977634"/>
            <a:ext cx="2607112"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Streamlined Operations</a:t>
            </a:r>
            <a:endParaRPr lang="en-US" sz="1900" dirty="0"/>
          </a:p>
        </p:txBody>
      </p:sp>
      <p:sp>
        <p:nvSpPr>
          <p:cNvPr id="6" name="Text 4"/>
          <p:cNvSpPr/>
          <p:nvPr/>
        </p:nvSpPr>
        <p:spPr>
          <a:xfrm>
            <a:off x="1047155" y="3411260"/>
            <a:ext cx="2662714" cy="1340168"/>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Boost efficiency with QR-based ordering, dynamic menus, and real-time management.</a:t>
            </a:r>
            <a:endParaRPr lang="en-US" sz="1600" dirty="0"/>
          </a:p>
        </p:txBody>
      </p:sp>
      <p:sp>
        <p:nvSpPr>
          <p:cNvPr id="7" name="Shape 5"/>
          <p:cNvSpPr/>
          <p:nvPr/>
        </p:nvSpPr>
        <p:spPr>
          <a:xfrm>
            <a:off x="4128730" y="2768203"/>
            <a:ext cx="3081695" cy="2527697"/>
          </a:xfrm>
          <a:prstGeom prst="roundRect">
            <a:avLst>
              <a:gd name="adj" fmla="val 1243"/>
            </a:avLst>
          </a:prstGeom>
          <a:solidFill>
            <a:srgbClr val="2F2B54"/>
          </a:solidFill>
          <a:ln/>
        </p:spPr>
      </p:sp>
      <p:sp>
        <p:nvSpPr>
          <p:cNvPr id="8" name="Text 6"/>
          <p:cNvSpPr/>
          <p:nvPr/>
        </p:nvSpPr>
        <p:spPr>
          <a:xfrm>
            <a:off x="4338161" y="2977634"/>
            <a:ext cx="2662833" cy="616029"/>
          </a:xfrm>
          <a:prstGeom prst="rect">
            <a:avLst/>
          </a:prstGeom>
          <a:noFill/>
          <a:ln/>
        </p:spPr>
        <p:txBody>
          <a:bodyPr wrap="squar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Enhanced Guest Experience</a:t>
            </a:r>
            <a:endParaRPr lang="en-US" sz="1900" dirty="0"/>
          </a:p>
        </p:txBody>
      </p:sp>
      <p:sp>
        <p:nvSpPr>
          <p:cNvPr id="9" name="Text 7"/>
          <p:cNvSpPr/>
          <p:nvPr/>
        </p:nvSpPr>
        <p:spPr>
          <a:xfrm>
            <a:off x="4338161" y="3719274"/>
            <a:ext cx="2662833" cy="1340168"/>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Offer contactless convenience, faster service, and engaging digital menus.</a:t>
            </a:r>
            <a:endParaRPr lang="en-US" sz="1600" dirty="0"/>
          </a:p>
        </p:txBody>
      </p:sp>
      <p:sp>
        <p:nvSpPr>
          <p:cNvPr id="10" name="Shape 8"/>
          <p:cNvSpPr/>
          <p:nvPr/>
        </p:nvSpPr>
        <p:spPr>
          <a:xfrm>
            <a:off x="7419856" y="2768203"/>
            <a:ext cx="3081695" cy="2527697"/>
          </a:xfrm>
          <a:prstGeom prst="roundRect">
            <a:avLst>
              <a:gd name="adj" fmla="val 1243"/>
            </a:avLst>
          </a:prstGeom>
          <a:solidFill>
            <a:srgbClr val="2F2B54"/>
          </a:solidFill>
          <a:ln/>
        </p:spPr>
      </p:sp>
      <p:sp>
        <p:nvSpPr>
          <p:cNvPr id="11" name="Text 9"/>
          <p:cNvSpPr/>
          <p:nvPr/>
        </p:nvSpPr>
        <p:spPr>
          <a:xfrm>
            <a:off x="7629287" y="2977634"/>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Robust Security</a:t>
            </a:r>
            <a:endParaRPr lang="en-US" sz="1900" dirty="0"/>
          </a:p>
        </p:txBody>
      </p:sp>
      <p:sp>
        <p:nvSpPr>
          <p:cNvPr id="12" name="Text 10"/>
          <p:cNvSpPr/>
          <p:nvPr/>
        </p:nvSpPr>
        <p:spPr>
          <a:xfrm>
            <a:off x="7629287" y="3411260"/>
            <a:ext cx="2662833" cy="1675209"/>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Protect data and transactions with comprehensive JWT authentication and access control.</a:t>
            </a:r>
            <a:endParaRPr lang="en-US" sz="1600" dirty="0"/>
          </a:p>
        </p:txBody>
      </p:sp>
      <p:sp>
        <p:nvSpPr>
          <p:cNvPr id="13" name="Shape 11"/>
          <p:cNvSpPr/>
          <p:nvPr/>
        </p:nvSpPr>
        <p:spPr>
          <a:xfrm>
            <a:off x="10710982" y="2768203"/>
            <a:ext cx="3081695" cy="2527697"/>
          </a:xfrm>
          <a:prstGeom prst="roundRect">
            <a:avLst>
              <a:gd name="adj" fmla="val 1243"/>
            </a:avLst>
          </a:prstGeom>
          <a:solidFill>
            <a:srgbClr val="2F2B54"/>
          </a:solidFill>
          <a:ln/>
        </p:spPr>
      </p:sp>
      <p:sp>
        <p:nvSpPr>
          <p:cNvPr id="14" name="Text 12"/>
          <p:cNvSpPr/>
          <p:nvPr/>
        </p:nvSpPr>
        <p:spPr>
          <a:xfrm>
            <a:off x="10920412" y="2977634"/>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Strategic Insights</a:t>
            </a:r>
            <a:endParaRPr lang="en-US" sz="1900" dirty="0"/>
          </a:p>
        </p:txBody>
      </p:sp>
      <p:sp>
        <p:nvSpPr>
          <p:cNvPr id="15" name="Text 13"/>
          <p:cNvSpPr/>
          <p:nvPr/>
        </p:nvSpPr>
        <p:spPr>
          <a:xfrm>
            <a:off x="10920412" y="3411260"/>
            <a:ext cx="2662833" cy="1340168"/>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Drive growth with powerful analytics on orders, revenue, and performance.</a:t>
            </a:r>
            <a:endParaRPr lang="en-US" sz="1600" dirty="0"/>
          </a:p>
        </p:txBody>
      </p:sp>
      <p:sp>
        <p:nvSpPr>
          <p:cNvPr id="16" name="Shape 14"/>
          <p:cNvSpPr/>
          <p:nvPr/>
        </p:nvSpPr>
        <p:spPr>
          <a:xfrm>
            <a:off x="837724" y="5505331"/>
            <a:ext cx="12954952" cy="1187529"/>
          </a:xfrm>
          <a:prstGeom prst="roundRect">
            <a:avLst>
              <a:gd name="adj" fmla="val 2646"/>
            </a:avLst>
          </a:prstGeom>
          <a:solidFill>
            <a:srgbClr val="2F2B54"/>
          </a:solidFill>
          <a:ln/>
        </p:spPr>
      </p:sp>
      <p:sp>
        <p:nvSpPr>
          <p:cNvPr id="17" name="Text 15"/>
          <p:cNvSpPr/>
          <p:nvPr/>
        </p:nvSpPr>
        <p:spPr>
          <a:xfrm>
            <a:off x="1047155" y="5714762"/>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Scalable for Tomorrow</a:t>
            </a:r>
            <a:endParaRPr lang="en-US" sz="1900" dirty="0"/>
          </a:p>
        </p:txBody>
      </p:sp>
      <p:sp>
        <p:nvSpPr>
          <p:cNvPr id="18" name="Text 16"/>
          <p:cNvSpPr/>
          <p:nvPr/>
        </p:nvSpPr>
        <p:spPr>
          <a:xfrm>
            <a:off x="1047155" y="6148388"/>
            <a:ext cx="12536091" cy="335042"/>
          </a:xfrm>
          <a:prstGeom prst="rect">
            <a:avLst/>
          </a:prstGeom>
          <a:noFill/>
          <a:ln/>
        </p:spPr>
        <p:txBody>
          <a:bodyPr wrap="non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A flexible architecture ready for future integrations and business expansion.</a:t>
            </a:r>
            <a:endParaRPr lang="en-US" sz="1600" dirty="0"/>
          </a:p>
        </p:txBody>
      </p:sp>
      <p:sp>
        <p:nvSpPr>
          <p:cNvPr id="19" name="Shape 17"/>
          <p:cNvSpPr/>
          <p:nvPr/>
        </p:nvSpPr>
        <p:spPr>
          <a:xfrm>
            <a:off x="837724" y="7033118"/>
            <a:ext cx="12954952" cy="33695"/>
          </a:xfrm>
          <a:prstGeom prst="rect">
            <a:avLst/>
          </a:prstGeom>
          <a:solidFill>
            <a:srgbClr val="D9E1FF">
              <a:alpha val="50000"/>
            </a:srgbClr>
          </a:solidFill>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5" name="Text 2"/>
          <p:cNvSpPr/>
          <p:nvPr/>
        </p:nvSpPr>
        <p:spPr>
          <a:xfrm>
            <a:off x="837724" y="1097161"/>
            <a:ext cx="8811578"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Transforming the Restaurant Experience</a:t>
            </a:r>
            <a:endParaRPr lang="en-US" sz="3850" dirty="0"/>
          </a:p>
        </p:txBody>
      </p:sp>
      <p:pic>
        <p:nvPicPr>
          <p:cNvPr id="6" name="Image 1" descr="preencoded.png"/>
          <p:cNvPicPr>
            <a:picLocks noChangeAspect="1"/>
          </p:cNvPicPr>
          <p:nvPr/>
        </p:nvPicPr>
        <p:blipFill>
          <a:blip r:embed="rId3"/>
          <a:stretch>
            <a:fillRect/>
          </a:stretch>
        </p:blipFill>
        <p:spPr>
          <a:xfrm>
            <a:off x="837724" y="2487454"/>
            <a:ext cx="8241863" cy="4670346"/>
          </a:xfrm>
          <a:prstGeom prst="rect">
            <a:avLst/>
          </a:prstGeom>
        </p:spPr>
      </p:pic>
      <p:sp>
        <p:nvSpPr>
          <p:cNvPr id="7" name="Text 3"/>
          <p:cNvSpPr/>
          <p:nvPr/>
        </p:nvSpPr>
        <p:spPr>
          <a:xfrm>
            <a:off x="9598223" y="2215634"/>
            <a:ext cx="4202073" cy="2345293"/>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The digital transformation of restaurants begins with reimagining the ordering process. Our system eliminates traditional pain points by replacing manual order-taking with an intuitive, contactless solution that reduces errors and enhances efficiency.</a:t>
            </a:r>
            <a:endParaRPr lang="en-US" sz="1600" dirty="0"/>
          </a:p>
        </p:txBody>
      </p:sp>
      <p:sp>
        <p:nvSpPr>
          <p:cNvPr id="8" name="Text 4"/>
          <p:cNvSpPr/>
          <p:nvPr/>
        </p:nvSpPr>
        <p:spPr>
          <a:xfrm>
            <a:off x="9598223" y="4749403"/>
            <a:ext cx="4202073" cy="2680335"/>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By enabling QR-based menu access directly from customers' smartphones, we've created a seamless bridge between diners and kitchen staff. Real-time order tracking paired with comprehensive analytics empowers restaurant owners to make informed decisions while delivering exceptional service.</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713190"/>
            <a:ext cx="5930384"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Powerful Technology Stack</a:t>
            </a:r>
            <a:endParaRPr lang="en-US" sz="3850" dirty="0"/>
          </a:p>
        </p:txBody>
      </p:sp>
      <p:sp>
        <p:nvSpPr>
          <p:cNvPr id="3" name="Text 1"/>
          <p:cNvSpPr/>
          <p:nvPr/>
        </p:nvSpPr>
        <p:spPr>
          <a:xfrm>
            <a:off x="837724" y="2747963"/>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Built on a robust foundation of modern web technologies, our system leverages industry-leading frameworks and tools to deliver reliability, performance, and scalability.</a:t>
            </a:r>
            <a:endParaRPr lang="en-US" sz="1600" dirty="0"/>
          </a:p>
        </p:txBody>
      </p:sp>
      <p:sp>
        <p:nvSpPr>
          <p:cNvPr id="4" name="Shape 2"/>
          <p:cNvSpPr/>
          <p:nvPr/>
        </p:nvSpPr>
        <p:spPr>
          <a:xfrm>
            <a:off x="837724" y="3653671"/>
            <a:ext cx="3081576" cy="2862739"/>
          </a:xfrm>
          <a:prstGeom prst="roundRect">
            <a:avLst>
              <a:gd name="adj" fmla="val 1098"/>
            </a:avLst>
          </a:prstGeom>
          <a:solidFill>
            <a:srgbClr val="2F2B54"/>
          </a:solidFill>
          <a:ln/>
        </p:spPr>
      </p:sp>
      <p:sp>
        <p:nvSpPr>
          <p:cNvPr id="5" name="Text 3"/>
          <p:cNvSpPr/>
          <p:nvPr/>
        </p:nvSpPr>
        <p:spPr>
          <a:xfrm>
            <a:off x="1047155" y="3863102"/>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Frontend Layer</a:t>
            </a:r>
            <a:endParaRPr lang="en-US" sz="1900" dirty="0"/>
          </a:p>
        </p:txBody>
      </p:sp>
      <p:sp>
        <p:nvSpPr>
          <p:cNvPr id="6" name="Text 4"/>
          <p:cNvSpPr/>
          <p:nvPr/>
        </p:nvSpPr>
        <p:spPr>
          <a:xfrm>
            <a:off x="1047155" y="4296727"/>
            <a:ext cx="2662714" cy="1675209"/>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React.js powers our dynamic user interface, while Tailwind CSS ensures responsive, beautiful design across all devices.</a:t>
            </a:r>
            <a:endParaRPr lang="en-US" sz="1600" dirty="0"/>
          </a:p>
        </p:txBody>
      </p:sp>
      <p:sp>
        <p:nvSpPr>
          <p:cNvPr id="7" name="Shape 5"/>
          <p:cNvSpPr/>
          <p:nvPr/>
        </p:nvSpPr>
        <p:spPr>
          <a:xfrm>
            <a:off x="4128730" y="3653671"/>
            <a:ext cx="3081695" cy="2862739"/>
          </a:xfrm>
          <a:prstGeom prst="roundRect">
            <a:avLst>
              <a:gd name="adj" fmla="val 1098"/>
            </a:avLst>
          </a:prstGeom>
          <a:solidFill>
            <a:srgbClr val="2F2B54"/>
          </a:solidFill>
          <a:ln/>
        </p:spPr>
      </p:sp>
      <p:sp>
        <p:nvSpPr>
          <p:cNvPr id="8" name="Text 6"/>
          <p:cNvSpPr/>
          <p:nvPr/>
        </p:nvSpPr>
        <p:spPr>
          <a:xfrm>
            <a:off x="4338161" y="3863102"/>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Backend Layer</a:t>
            </a:r>
            <a:endParaRPr lang="en-US" sz="1900" dirty="0"/>
          </a:p>
        </p:txBody>
      </p:sp>
      <p:sp>
        <p:nvSpPr>
          <p:cNvPr id="9" name="Text 7"/>
          <p:cNvSpPr/>
          <p:nvPr/>
        </p:nvSpPr>
        <p:spPr>
          <a:xfrm>
            <a:off x="4338161" y="4296727"/>
            <a:ext cx="2662833" cy="1675209"/>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Node.js and Express.js provide a fast, scalable server architecture capable of handling high-volume restaurant operations.</a:t>
            </a:r>
            <a:endParaRPr lang="en-US" sz="1600" dirty="0"/>
          </a:p>
        </p:txBody>
      </p:sp>
      <p:sp>
        <p:nvSpPr>
          <p:cNvPr id="10" name="Shape 8"/>
          <p:cNvSpPr/>
          <p:nvPr/>
        </p:nvSpPr>
        <p:spPr>
          <a:xfrm>
            <a:off x="7419856" y="3653671"/>
            <a:ext cx="3081695" cy="2862739"/>
          </a:xfrm>
          <a:prstGeom prst="roundRect">
            <a:avLst>
              <a:gd name="adj" fmla="val 1098"/>
            </a:avLst>
          </a:prstGeom>
          <a:solidFill>
            <a:srgbClr val="2F2B54"/>
          </a:solidFill>
          <a:ln/>
        </p:spPr>
      </p:sp>
      <p:sp>
        <p:nvSpPr>
          <p:cNvPr id="11" name="Text 9"/>
          <p:cNvSpPr/>
          <p:nvPr/>
        </p:nvSpPr>
        <p:spPr>
          <a:xfrm>
            <a:off x="7629287" y="3863102"/>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Database</a:t>
            </a:r>
            <a:endParaRPr lang="en-US" sz="1900" dirty="0"/>
          </a:p>
        </p:txBody>
      </p:sp>
      <p:sp>
        <p:nvSpPr>
          <p:cNvPr id="12" name="Text 10"/>
          <p:cNvSpPr/>
          <p:nvPr/>
        </p:nvSpPr>
        <p:spPr>
          <a:xfrm>
            <a:off x="7629287" y="4296727"/>
            <a:ext cx="2662833" cy="1675209"/>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MongoDB  delivers cloud-based data storage with exceptional flexibility for restaurant data management.</a:t>
            </a:r>
            <a:endParaRPr lang="en-US" sz="1600" dirty="0"/>
          </a:p>
        </p:txBody>
      </p:sp>
      <p:sp>
        <p:nvSpPr>
          <p:cNvPr id="13" name="Shape 11"/>
          <p:cNvSpPr/>
          <p:nvPr/>
        </p:nvSpPr>
        <p:spPr>
          <a:xfrm>
            <a:off x="10710982" y="3653671"/>
            <a:ext cx="3081695" cy="2862739"/>
          </a:xfrm>
          <a:prstGeom prst="roundRect">
            <a:avLst>
              <a:gd name="adj" fmla="val 1098"/>
            </a:avLst>
          </a:prstGeom>
          <a:solidFill>
            <a:srgbClr val="2F2B54"/>
          </a:solidFill>
          <a:ln/>
        </p:spPr>
      </p:sp>
      <p:sp>
        <p:nvSpPr>
          <p:cNvPr id="14" name="Text 12"/>
          <p:cNvSpPr/>
          <p:nvPr/>
        </p:nvSpPr>
        <p:spPr>
          <a:xfrm>
            <a:off x="10920412" y="3863102"/>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Integration Tools</a:t>
            </a:r>
            <a:endParaRPr lang="en-US" sz="1900" dirty="0"/>
          </a:p>
        </p:txBody>
      </p:sp>
      <p:sp>
        <p:nvSpPr>
          <p:cNvPr id="15" name="Text 13"/>
          <p:cNvSpPr/>
          <p:nvPr/>
        </p:nvSpPr>
        <p:spPr>
          <a:xfrm>
            <a:off x="10920412" y="4296727"/>
            <a:ext cx="2662833" cy="2010251"/>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JWT Authentication secures user access, Cloudinary handles image uploads, and automated QR code generation streamlines table setup.</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635318"/>
            <a:ext cx="8484513"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System Architecture &amp; Design Patterns</a:t>
            </a:r>
            <a:endParaRPr lang="en-US" sz="3850" dirty="0"/>
          </a:p>
        </p:txBody>
      </p:sp>
      <p:pic>
        <p:nvPicPr>
          <p:cNvPr id="3" name="Image 0" descr="preencoded.png"/>
          <p:cNvPicPr>
            <a:picLocks noChangeAspect="1"/>
          </p:cNvPicPr>
          <p:nvPr/>
        </p:nvPicPr>
        <p:blipFill>
          <a:blip r:embed="rId3"/>
          <a:stretch>
            <a:fillRect/>
          </a:stretch>
        </p:blipFill>
        <p:spPr>
          <a:xfrm>
            <a:off x="837724" y="2440067"/>
            <a:ext cx="8241863" cy="4279344"/>
          </a:xfrm>
          <a:prstGeom prst="rect">
            <a:avLst/>
          </a:prstGeom>
        </p:spPr>
      </p:pic>
      <p:sp>
        <p:nvSpPr>
          <p:cNvPr id="4" name="Text 1"/>
          <p:cNvSpPr/>
          <p:nvPr/>
        </p:nvSpPr>
        <p:spPr>
          <a:xfrm>
            <a:off x="4441908" y="4359552"/>
            <a:ext cx="1017032" cy="430458"/>
          </a:xfrm>
          <a:prstGeom prst="rect">
            <a:avLst/>
          </a:prstGeom>
          <a:noFill/>
          <a:ln/>
        </p:spPr>
        <p:txBody>
          <a:bodyPr wrap="square" lIns="0" tIns="0" rIns="0" bIns="0" rtlCol="0" anchor="t"/>
          <a:lstStyle/>
          <a:p>
            <a:pPr marL="0" indent="0" algn="ctr">
              <a:lnSpc>
                <a:spcPts val="1550"/>
              </a:lnSpc>
              <a:buNone/>
            </a:pPr>
            <a:r>
              <a:rPr lang="en-US" sz="1250" dirty="0">
                <a:solidFill>
                  <a:srgbClr val="000000"/>
                </a:solidFill>
                <a:latin typeface="Kanit" pitchFamily="34" charset="0"/>
                <a:ea typeface="Kanit" pitchFamily="34" charset="-122"/>
                <a:cs typeface="Kanit" pitchFamily="34" charset="-120"/>
              </a:rPr>
              <a:t>Three-Layer Architecture</a:t>
            </a:r>
            <a:endParaRPr lang="en-US" sz="1250" dirty="0"/>
          </a:p>
        </p:txBody>
      </p:sp>
      <p:pic>
        <p:nvPicPr>
          <p:cNvPr id="5" name="Image 1" descr="preencoded.png"/>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858894" y="3574912"/>
            <a:ext cx="206966" cy="206966"/>
          </a:xfrm>
          <a:prstGeom prst="rect">
            <a:avLst/>
          </a:prstGeom>
        </p:spPr>
      </p:pic>
      <p:sp>
        <p:nvSpPr>
          <p:cNvPr id="6" name="Text 2"/>
          <p:cNvSpPr/>
          <p:nvPr/>
        </p:nvSpPr>
        <p:spPr>
          <a:xfrm>
            <a:off x="1032817" y="3323196"/>
            <a:ext cx="1722852" cy="215229"/>
          </a:xfrm>
          <a:prstGeom prst="rect">
            <a:avLst/>
          </a:prstGeom>
          <a:noFill/>
          <a:ln/>
        </p:spPr>
        <p:txBody>
          <a:bodyPr wrap="none" lIns="0" tIns="0" rIns="0" bIns="0" rtlCol="0" anchor="t"/>
          <a:lstStyle/>
          <a:p>
            <a:pPr marL="0" indent="0" algn="l">
              <a:lnSpc>
                <a:spcPts val="1550"/>
              </a:lnSpc>
              <a:buNone/>
            </a:pPr>
            <a:r>
              <a:rPr lang="en-US" sz="1250" dirty="0">
                <a:solidFill>
                  <a:srgbClr val="D9E1FF"/>
                </a:solidFill>
                <a:latin typeface="Kanit" pitchFamily="34" charset="0"/>
                <a:ea typeface="Kanit" pitchFamily="34" charset="-122"/>
                <a:cs typeface="Kanit" pitchFamily="34" charset="-120"/>
              </a:rPr>
              <a:t>Client Layer</a:t>
            </a:r>
            <a:endParaRPr lang="en-US" sz="1250" dirty="0"/>
          </a:p>
        </p:txBody>
      </p:sp>
      <p:sp>
        <p:nvSpPr>
          <p:cNvPr id="7" name="Text 3"/>
          <p:cNvSpPr/>
          <p:nvPr/>
        </p:nvSpPr>
        <p:spPr>
          <a:xfrm>
            <a:off x="1032817" y="3603516"/>
            <a:ext cx="1781840" cy="366131"/>
          </a:xfrm>
          <a:prstGeom prst="rect">
            <a:avLst/>
          </a:prstGeom>
          <a:noFill/>
          <a:ln/>
        </p:spPr>
        <p:txBody>
          <a:bodyPr wrap="square" lIns="0" tIns="0" rIns="0" bIns="0" rtlCol="0" anchor="t"/>
          <a:lstStyle/>
          <a:p>
            <a:pPr marL="0" indent="0" algn="l">
              <a:lnSpc>
                <a:spcPts val="1350"/>
              </a:lnSpc>
              <a:buNone/>
            </a:pPr>
            <a:r>
              <a:rPr lang="en-US" sz="1050" dirty="0">
                <a:solidFill>
                  <a:srgbClr val="D9E1FF"/>
                </a:solidFill>
                <a:latin typeface="Martel Sans Light" pitchFamily="34" charset="0"/>
                <a:ea typeface="Martel Sans Light" pitchFamily="34" charset="-122"/>
                <a:cs typeface="Martel Sans Light" pitchFamily="34" charset="-120"/>
              </a:rPr>
              <a:t>React frontend sending REST requests</a:t>
            </a:r>
            <a:endParaRPr lang="en-US" sz="1050" dirty="0"/>
          </a:p>
        </p:txBody>
      </p:sp>
      <p:sp>
        <p:nvSpPr>
          <p:cNvPr id="8" name="Text 4"/>
          <p:cNvSpPr/>
          <p:nvPr/>
        </p:nvSpPr>
        <p:spPr>
          <a:xfrm>
            <a:off x="7102463" y="3323196"/>
            <a:ext cx="1722852" cy="215229"/>
          </a:xfrm>
          <a:prstGeom prst="rect">
            <a:avLst/>
          </a:prstGeom>
          <a:noFill/>
          <a:ln/>
        </p:spPr>
        <p:txBody>
          <a:bodyPr wrap="none" lIns="0" tIns="0" rIns="0" bIns="0" rtlCol="0" anchor="t"/>
          <a:lstStyle/>
          <a:p>
            <a:pPr marL="0" indent="0" algn="l">
              <a:lnSpc>
                <a:spcPts val="1550"/>
              </a:lnSpc>
              <a:buNone/>
            </a:pPr>
            <a:r>
              <a:rPr lang="en-US" sz="1250" dirty="0">
                <a:solidFill>
                  <a:srgbClr val="D9E1FF"/>
                </a:solidFill>
                <a:latin typeface="Kanit" pitchFamily="34" charset="0"/>
                <a:ea typeface="Kanit" pitchFamily="34" charset="-122"/>
                <a:cs typeface="Kanit" pitchFamily="34" charset="-120"/>
              </a:rPr>
              <a:t>Server Layer</a:t>
            </a:r>
            <a:endParaRPr lang="en-US" sz="1250" dirty="0"/>
          </a:p>
        </p:txBody>
      </p:sp>
      <p:sp>
        <p:nvSpPr>
          <p:cNvPr id="9" name="Text 5"/>
          <p:cNvSpPr/>
          <p:nvPr/>
        </p:nvSpPr>
        <p:spPr>
          <a:xfrm>
            <a:off x="7102463" y="3603516"/>
            <a:ext cx="1781840" cy="366131"/>
          </a:xfrm>
          <a:prstGeom prst="rect">
            <a:avLst/>
          </a:prstGeom>
          <a:noFill/>
          <a:ln/>
        </p:spPr>
        <p:txBody>
          <a:bodyPr wrap="square" lIns="0" tIns="0" rIns="0" bIns="0" rtlCol="0" anchor="t"/>
          <a:lstStyle/>
          <a:p>
            <a:pPr marL="0" indent="0" algn="l">
              <a:lnSpc>
                <a:spcPts val="1350"/>
              </a:lnSpc>
              <a:buNone/>
            </a:pPr>
            <a:r>
              <a:rPr lang="en-US" sz="1050" dirty="0">
                <a:solidFill>
                  <a:srgbClr val="D9E1FF"/>
                </a:solidFill>
                <a:latin typeface="Martel Sans Light" pitchFamily="34" charset="0"/>
                <a:ea typeface="Martel Sans Light" pitchFamily="34" charset="-122"/>
                <a:cs typeface="Martel Sans Light" pitchFamily="34" charset="-120"/>
              </a:rPr>
              <a:t>Express REST APIs with MVC structure</a:t>
            </a:r>
            <a:endParaRPr lang="en-US" sz="1050" dirty="0"/>
          </a:p>
        </p:txBody>
      </p:sp>
      <p:pic>
        <p:nvPicPr>
          <p:cNvPr id="10" name="Image 2" descr="preencoded.png"/>
          <p:cNvPicPr>
            <a:picLocks noChangeAspect="1"/>
          </p:cNvPicPr>
          <p:nvPr/>
        </p:nvPicPr>
        <p:blipFill>
          <a:blip r:embed="rId4">
            <a:extLst>
              <a:ext uri="{96DAC541-7B7A-43D3-8B79-37D633B846F1}">
                <asvg:svgBlip xmlns:asvg="http://schemas.microsoft.com/office/drawing/2016/SVG/main" xmlns="" r:embed="rId6"/>
              </a:ext>
            </a:extLst>
          </a:blip>
          <a:stretch>
            <a:fillRect/>
          </a:stretch>
        </p:blipFill>
        <p:spPr>
          <a:xfrm>
            <a:off x="5827868" y="3135554"/>
            <a:ext cx="206966" cy="206966"/>
          </a:xfrm>
          <a:prstGeom prst="rect">
            <a:avLst/>
          </a:prstGeom>
        </p:spPr>
      </p:pic>
      <p:pic>
        <p:nvPicPr>
          <p:cNvPr id="11" name="Image 3" descr="preencoded.png"/>
          <p:cNvPicPr>
            <a:picLocks noChangeAspect="1"/>
          </p:cNvPicPr>
          <p:nvPr/>
        </p:nvPicPr>
        <p:blipFill>
          <a:blip r:embed="rId4">
            <a:extLst>
              <a:ext uri="{96DAC541-7B7A-43D3-8B79-37D633B846F1}">
                <asvg:svgBlip xmlns:asvg="http://schemas.microsoft.com/office/drawing/2016/SVG/main" xmlns="" r:embed="rId7"/>
              </a:ext>
            </a:extLst>
          </a:blip>
          <a:stretch>
            <a:fillRect/>
          </a:stretch>
        </p:blipFill>
        <p:spPr>
          <a:xfrm>
            <a:off x="3476491" y="5348615"/>
            <a:ext cx="206966" cy="206966"/>
          </a:xfrm>
          <a:prstGeom prst="rect">
            <a:avLst/>
          </a:prstGeom>
        </p:spPr>
      </p:pic>
      <p:sp>
        <p:nvSpPr>
          <p:cNvPr id="12" name="Text 6"/>
          <p:cNvSpPr/>
          <p:nvPr/>
        </p:nvSpPr>
        <p:spPr>
          <a:xfrm>
            <a:off x="1032817" y="5227080"/>
            <a:ext cx="1722852" cy="215229"/>
          </a:xfrm>
          <a:prstGeom prst="rect">
            <a:avLst/>
          </a:prstGeom>
          <a:noFill/>
          <a:ln/>
        </p:spPr>
        <p:txBody>
          <a:bodyPr wrap="none" lIns="0" tIns="0" rIns="0" bIns="0" rtlCol="0" anchor="t"/>
          <a:lstStyle/>
          <a:p>
            <a:pPr marL="0" indent="0" algn="l">
              <a:lnSpc>
                <a:spcPts val="1550"/>
              </a:lnSpc>
              <a:buNone/>
            </a:pPr>
            <a:r>
              <a:rPr lang="en-US" sz="1250" dirty="0">
                <a:solidFill>
                  <a:srgbClr val="D9E1FF"/>
                </a:solidFill>
                <a:latin typeface="Kanit" pitchFamily="34" charset="0"/>
                <a:ea typeface="Kanit" pitchFamily="34" charset="-122"/>
                <a:cs typeface="Kanit" pitchFamily="34" charset="-120"/>
              </a:rPr>
              <a:t>Database Layer</a:t>
            </a:r>
            <a:endParaRPr lang="en-US" sz="1250" dirty="0"/>
          </a:p>
        </p:txBody>
      </p:sp>
      <p:sp>
        <p:nvSpPr>
          <p:cNvPr id="13" name="Text 7"/>
          <p:cNvSpPr/>
          <p:nvPr/>
        </p:nvSpPr>
        <p:spPr>
          <a:xfrm>
            <a:off x="1032817" y="5507399"/>
            <a:ext cx="1781840" cy="366132"/>
          </a:xfrm>
          <a:prstGeom prst="rect">
            <a:avLst/>
          </a:prstGeom>
          <a:noFill/>
          <a:ln/>
        </p:spPr>
        <p:txBody>
          <a:bodyPr wrap="square" lIns="0" tIns="0" rIns="0" bIns="0" rtlCol="0" anchor="t"/>
          <a:lstStyle/>
          <a:p>
            <a:pPr marL="0" indent="0" algn="l">
              <a:lnSpc>
                <a:spcPts val="1350"/>
              </a:lnSpc>
              <a:buNone/>
            </a:pPr>
            <a:r>
              <a:rPr lang="en-US" sz="1050" dirty="0">
                <a:solidFill>
                  <a:srgbClr val="D9E1FF"/>
                </a:solidFill>
                <a:latin typeface="Martel Sans Light" pitchFamily="34" charset="0"/>
                <a:ea typeface="Martel Sans Light" pitchFamily="34" charset="-122"/>
                <a:cs typeface="Martel Sans Light" pitchFamily="34" charset="-120"/>
              </a:rPr>
              <a:t>MongoDB for document storage</a:t>
            </a:r>
            <a:endParaRPr lang="en-US" sz="1050" dirty="0"/>
          </a:p>
        </p:txBody>
      </p:sp>
      <p:sp>
        <p:nvSpPr>
          <p:cNvPr id="14" name="Text 8"/>
          <p:cNvSpPr/>
          <p:nvPr/>
        </p:nvSpPr>
        <p:spPr>
          <a:xfrm>
            <a:off x="7102463" y="5227080"/>
            <a:ext cx="1722852" cy="215229"/>
          </a:xfrm>
          <a:prstGeom prst="rect">
            <a:avLst/>
          </a:prstGeom>
          <a:noFill/>
          <a:ln/>
        </p:spPr>
        <p:txBody>
          <a:bodyPr wrap="none" lIns="0" tIns="0" rIns="0" bIns="0" rtlCol="0" anchor="t"/>
          <a:lstStyle/>
          <a:p>
            <a:pPr marL="0" indent="0" algn="l">
              <a:lnSpc>
                <a:spcPts val="1550"/>
              </a:lnSpc>
              <a:buNone/>
            </a:pPr>
            <a:r>
              <a:rPr lang="en-US" sz="1250" dirty="0">
                <a:solidFill>
                  <a:srgbClr val="D9E1FF"/>
                </a:solidFill>
                <a:latin typeface="Kanit" pitchFamily="34" charset="0"/>
                <a:ea typeface="Kanit" pitchFamily="34" charset="-122"/>
                <a:cs typeface="Kanit" pitchFamily="34" charset="-120"/>
              </a:rPr>
              <a:t>MVC (Server)</a:t>
            </a:r>
            <a:endParaRPr lang="en-US" sz="1250" dirty="0"/>
          </a:p>
        </p:txBody>
      </p:sp>
      <p:sp>
        <p:nvSpPr>
          <p:cNvPr id="15" name="Text 9"/>
          <p:cNvSpPr/>
          <p:nvPr/>
        </p:nvSpPr>
        <p:spPr>
          <a:xfrm>
            <a:off x="7102463" y="5507399"/>
            <a:ext cx="1781840" cy="366132"/>
          </a:xfrm>
          <a:prstGeom prst="rect">
            <a:avLst/>
          </a:prstGeom>
          <a:noFill/>
          <a:ln/>
        </p:spPr>
        <p:txBody>
          <a:bodyPr wrap="square" lIns="0" tIns="0" rIns="0" bIns="0" rtlCol="0" anchor="t"/>
          <a:lstStyle/>
          <a:p>
            <a:pPr marL="0" indent="0" algn="l">
              <a:lnSpc>
                <a:spcPts val="1350"/>
              </a:lnSpc>
              <a:buNone/>
            </a:pPr>
            <a:r>
              <a:rPr lang="en-US" sz="1050" dirty="0">
                <a:solidFill>
                  <a:srgbClr val="D9E1FF"/>
                </a:solidFill>
                <a:latin typeface="Martel Sans Light" pitchFamily="34" charset="0"/>
                <a:ea typeface="Martel Sans Light" pitchFamily="34" charset="-122"/>
                <a:cs typeface="Martel Sans Light" pitchFamily="34" charset="-120"/>
              </a:rPr>
              <a:t>Models, Controllers, Middleware</a:t>
            </a:r>
            <a:endParaRPr lang="en-US" sz="1050" dirty="0"/>
          </a:p>
        </p:txBody>
      </p:sp>
      <p:pic>
        <p:nvPicPr>
          <p:cNvPr id="16" name="Image 4" descr="preencoded.png"/>
          <p:cNvPicPr>
            <a:picLocks noChangeAspect="1"/>
          </p:cNvPicPr>
          <p:nvPr/>
        </p:nvPicPr>
        <p:blipFill>
          <a:blip r:embed="rId4">
            <a:extLst>
              <a:ext uri="{96DAC541-7B7A-43D3-8B79-37D633B846F1}">
                <asvg:svgBlip xmlns:asvg="http://schemas.microsoft.com/office/drawing/2016/SVG/main" xmlns="" r:embed="rId9"/>
              </a:ext>
            </a:extLst>
          </a:blip>
          <a:stretch>
            <a:fillRect/>
          </a:stretch>
        </p:blipFill>
        <p:spPr>
          <a:xfrm>
            <a:off x="6031274" y="6023924"/>
            <a:ext cx="206966" cy="206966"/>
          </a:xfrm>
          <a:prstGeom prst="rect">
            <a:avLst/>
          </a:prstGeom>
        </p:spPr>
      </p:pic>
      <p:sp>
        <p:nvSpPr>
          <p:cNvPr id="17" name="Text 10"/>
          <p:cNvSpPr/>
          <p:nvPr/>
        </p:nvSpPr>
        <p:spPr>
          <a:xfrm>
            <a:off x="9598223" y="1774746"/>
            <a:ext cx="2880479" cy="308015"/>
          </a:xfrm>
          <a:prstGeom prst="rect">
            <a:avLst/>
          </a:prstGeom>
          <a:noFill/>
          <a:ln/>
        </p:spPr>
        <p:txBody>
          <a:bodyPr wrap="none" lIns="0" tIns="0" rIns="0" bIns="0" rtlCol="0" anchor="t"/>
          <a:lstStyle/>
          <a:p>
            <a:pPr marL="0" indent="0" algn="l">
              <a:lnSpc>
                <a:spcPts val="2400"/>
              </a:lnSpc>
              <a:buNone/>
            </a:pPr>
            <a:r>
              <a:rPr lang="en-US" sz="1900" dirty="0">
                <a:solidFill>
                  <a:srgbClr val="FFFFFF"/>
                </a:solidFill>
                <a:latin typeface="Kanit" pitchFamily="34" charset="0"/>
                <a:ea typeface="Kanit" pitchFamily="34" charset="-122"/>
                <a:cs typeface="Kanit" pitchFamily="34" charset="-120"/>
              </a:rPr>
              <a:t>Client-Server Architecture</a:t>
            </a:r>
            <a:endParaRPr lang="en-US" sz="1900" dirty="0"/>
          </a:p>
        </p:txBody>
      </p:sp>
      <p:sp>
        <p:nvSpPr>
          <p:cNvPr id="18" name="Text 11"/>
          <p:cNvSpPr/>
          <p:nvPr/>
        </p:nvSpPr>
        <p:spPr>
          <a:xfrm>
            <a:off x="9598223" y="2292191"/>
            <a:ext cx="4202073" cy="2345293"/>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Our system follows a clean separation of concerns with a React-based client communicating through RESTful APIs to an Express.js server. This architecture ensures maintainability and allows independent scaling of frontend and backend components.</a:t>
            </a:r>
            <a:endParaRPr lang="en-US" sz="1600" dirty="0"/>
          </a:p>
        </p:txBody>
      </p:sp>
      <p:sp>
        <p:nvSpPr>
          <p:cNvPr id="19" name="Text 12"/>
          <p:cNvSpPr/>
          <p:nvPr/>
        </p:nvSpPr>
        <p:spPr>
          <a:xfrm>
            <a:off x="9598223" y="4846915"/>
            <a:ext cx="3184803" cy="308015"/>
          </a:xfrm>
          <a:prstGeom prst="rect">
            <a:avLst/>
          </a:prstGeom>
          <a:noFill/>
          <a:ln/>
        </p:spPr>
        <p:txBody>
          <a:bodyPr wrap="none" lIns="0" tIns="0" rIns="0" bIns="0" rtlCol="0" anchor="t"/>
          <a:lstStyle/>
          <a:p>
            <a:pPr marL="0" indent="0" algn="l">
              <a:lnSpc>
                <a:spcPts val="2400"/>
              </a:lnSpc>
              <a:buNone/>
            </a:pPr>
            <a:r>
              <a:rPr lang="en-US" sz="1900" dirty="0">
                <a:solidFill>
                  <a:srgbClr val="FFFFFF"/>
                </a:solidFill>
                <a:latin typeface="Kanit" pitchFamily="34" charset="0"/>
                <a:ea typeface="Kanit" pitchFamily="34" charset="-122"/>
                <a:cs typeface="Kanit" pitchFamily="34" charset="-120"/>
              </a:rPr>
              <a:t>MVC Pattern Implementation</a:t>
            </a:r>
            <a:endParaRPr lang="en-US" sz="1900" dirty="0"/>
          </a:p>
        </p:txBody>
      </p:sp>
      <p:sp>
        <p:nvSpPr>
          <p:cNvPr id="20" name="Text 13"/>
          <p:cNvSpPr/>
          <p:nvPr/>
        </p:nvSpPr>
        <p:spPr>
          <a:xfrm>
            <a:off x="9598223" y="5364361"/>
            <a:ext cx="4202073" cy="2010802"/>
          </a:xfrm>
          <a:prstGeom prst="rect">
            <a:avLst/>
          </a:prstGeom>
          <a:noFill/>
          <a:ln/>
        </p:spPr>
        <p:txBody>
          <a:bodyPr wrap="square" lIns="0" tIns="0" rIns="0" bIns="0" rtlCol="0" anchor="t"/>
          <a:lstStyle/>
          <a:p>
            <a:pPr marL="342900" indent="-342900" algn="l">
              <a:lnSpc>
                <a:spcPts val="2600"/>
              </a:lnSpc>
              <a:buSzPct val="100000"/>
              <a:buChar char="•"/>
            </a:pPr>
            <a:r>
              <a:rPr lang="en-US" sz="1600" b="1" dirty="0">
                <a:solidFill>
                  <a:srgbClr val="D9E1FF"/>
                </a:solidFill>
                <a:latin typeface="Martel Sans Light" pitchFamily="34" charset="0"/>
                <a:ea typeface="Martel Sans Light" pitchFamily="34" charset="-122"/>
                <a:cs typeface="Martel Sans Light" pitchFamily="34" charset="-120"/>
              </a:rPr>
              <a:t>Models:</a:t>
            </a:r>
            <a:r>
              <a:rPr lang="en-US" sz="1600" dirty="0">
                <a:solidFill>
                  <a:srgbClr val="D9E1FF"/>
                </a:solidFill>
                <a:latin typeface="Martel Sans Light" pitchFamily="34" charset="0"/>
                <a:ea typeface="Martel Sans Light" pitchFamily="34" charset="-122"/>
                <a:cs typeface="Martel Sans Light" pitchFamily="34" charset="-120"/>
              </a:rPr>
              <a:t> Define MongoDB schemas and data structures</a:t>
            </a:r>
            <a:endParaRPr lang="en-US" sz="1600" dirty="0"/>
          </a:p>
          <a:p>
            <a:pPr marL="342900" indent="-342900" algn="l">
              <a:lnSpc>
                <a:spcPts val="2600"/>
              </a:lnSpc>
              <a:buSzPct val="100000"/>
              <a:buChar char="•"/>
            </a:pPr>
            <a:r>
              <a:rPr lang="en-US" sz="1600" b="1" dirty="0">
                <a:solidFill>
                  <a:srgbClr val="D9E1FF"/>
                </a:solidFill>
                <a:latin typeface="Martel Sans Light" pitchFamily="34" charset="0"/>
                <a:ea typeface="Martel Sans Light" pitchFamily="34" charset="-122"/>
                <a:cs typeface="Martel Sans Light" pitchFamily="34" charset="-120"/>
              </a:rPr>
              <a:t>Controllers:</a:t>
            </a:r>
            <a:r>
              <a:rPr lang="en-US" sz="1600" dirty="0">
                <a:solidFill>
                  <a:srgbClr val="D9E1FF"/>
                </a:solidFill>
                <a:latin typeface="Martel Sans Light" pitchFamily="34" charset="0"/>
                <a:ea typeface="Martel Sans Light" pitchFamily="34" charset="-122"/>
                <a:cs typeface="Martel Sans Light" pitchFamily="34" charset="-120"/>
              </a:rPr>
              <a:t> Handle business logic and request processing</a:t>
            </a:r>
            <a:endParaRPr lang="en-US" sz="1600" dirty="0"/>
          </a:p>
          <a:p>
            <a:pPr marL="342900" indent="-342900" algn="l">
              <a:lnSpc>
                <a:spcPts val="2600"/>
              </a:lnSpc>
              <a:buSzPct val="100000"/>
              <a:buChar char="•"/>
            </a:pPr>
            <a:r>
              <a:rPr lang="en-US" sz="1600" b="1" dirty="0">
                <a:solidFill>
                  <a:srgbClr val="D9E1FF"/>
                </a:solidFill>
                <a:latin typeface="Martel Sans Light" pitchFamily="34" charset="0"/>
                <a:ea typeface="Martel Sans Light" pitchFamily="34" charset="-122"/>
                <a:cs typeface="Martel Sans Light" pitchFamily="34" charset="-120"/>
              </a:rPr>
              <a:t>Middleware:</a:t>
            </a:r>
            <a:r>
              <a:rPr lang="en-US" sz="1600" dirty="0">
                <a:solidFill>
                  <a:srgbClr val="D9E1FF"/>
                </a:solidFill>
                <a:latin typeface="Martel Sans Light" pitchFamily="34" charset="0"/>
                <a:ea typeface="Martel Sans Light" pitchFamily="34" charset="-122"/>
                <a:cs typeface="Martel Sans Light" pitchFamily="34" charset="-120"/>
              </a:rPr>
              <a:t> Manage authentication, validation, and security</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1640562"/>
            <a:ext cx="4928354"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Backend Organization</a:t>
            </a:r>
            <a:endParaRPr lang="en-US" sz="3850" dirty="0"/>
          </a:p>
        </p:txBody>
      </p:sp>
      <p:sp>
        <p:nvSpPr>
          <p:cNvPr id="3" name="Shape 1"/>
          <p:cNvSpPr/>
          <p:nvPr/>
        </p:nvSpPr>
        <p:spPr>
          <a:xfrm>
            <a:off x="837724" y="2675334"/>
            <a:ext cx="3081576" cy="3913584"/>
          </a:xfrm>
          <a:prstGeom prst="roundRect">
            <a:avLst>
              <a:gd name="adj" fmla="val 3561"/>
            </a:avLst>
          </a:prstGeom>
          <a:solidFill>
            <a:srgbClr val="100C35"/>
          </a:solidFill>
          <a:ln w="22860">
            <a:solidFill>
              <a:srgbClr val="48446D"/>
            </a:solidFill>
            <a:prstDash val="solid"/>
          </a:ln>
        </p:spPr>
      </p:sp>
      <p:pic>
        <p:nvPicPr>
          <p:cNvPr id="4" name="Image 0" descr="preencoded.png"/>
          <p:cNvPicPr>
            <a:picLocks noChangeAspect="1"/>
          </p:cNvPicPr>
          <p:nvPr/>
        </p:nvPicPr>
        <p:blipFill>
          <a:blip r:embed="rId3"/>
          <a:stretch>
            <a:fillRect/>
          </a:stretch>
        </p:blipFill>
        <p:spPr>
          <a:xfrm>
            <a:off x="814864" y="2675334"/>
            <a:ext cx="91440" cy="3913584"/>
          </a:xfrm>
          <a:prstGeom prst="rect">
            <a:avLst/>
          </a:prstGeom>
        </p:spPr>
      </p:pic>
      <p:sp>
        <p:nvSpPr>
          <p:cNvPr id="5" name="Text 2"/>
          <p:cNvSpPr/>
          <p:nvPr/>
        </p:nvSpPr>
        <p:spPr>
          <a:xfrm>
            <a:off x="1138595" y="2907625"/>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controllers/</a:t>
            </a:r>
            <a:endParaRPr lang="en-US" sz="1900" dirty="0"/>
          </a:p>
        </p:txBody>
      </p:sp>
      <p:sp>
        <p:nvSpPr>
          <p:cNvPr id="6" name="Text 3"/>
          <p:cNvSpPr/>
          <p:nvPr/>
        </p:nvSpPr>
        <p:spPr>
          <a:xfrm>
            <a:off x="1138595" y="3341251"/>
            <a:ext cx="2548414" cy="3015377"/>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Business logic orchestration for orders, authentication, analytics, and QR code management. Each controller handles specific feature domains with clear separation of responsibilities.</a:t>
            </a:r>
            <a:endParaRPr lang="en-US" sz="1600" dirty="0"/>
          </a:p>
        </p:txBody>
      </p:sp>
      <p:sp>
        <p:nvSpPr>
          <p:cNvPr id="7" name="Shape 4"/>
          <p:cNvSpPr/>
          <p:nvPr/>
        </p:nvSpPr>
        <p:spPr>
          <a:xfrm>
            <a:off x="4128730" y="2675334"/>
            <a:ext cx="3081695" cy="3913584"/>
          </a:xfrm>
          <a:prstGeom prst="roundRect">
            <a:avLst>
              <a:gd name="adj" fmla="val 3561"/>
            </a:avLst>
          </a:prstGeom>
          <a:solidFill>
            <a:srgbClr val="100C35"/>
          </a:solidFill>
          <a:ln w="22860">
            <a:solidFill>
              <a:srgbClr val="48446D"/>
            </a:solidFill>
            <a:prstDash val="solid"/>
          </a:ln>
        </p:spPr>
      </p:sp>
      <p:pic>
        <p:nvPicPr>
          <p:cNvPr id="8" name="Image 1" descr="preencoded.png"/>
          <p:cNvPicPr>
            <a:picLocks noChangeAspect="1"/>
          </p:cNvPicPr>
          <p:nvPr/>
        </p:nvPicPr>
        <p:blipFill>
          <a:blip r:embed="rId3"/>
          <a:stretch>
            <a:fillRect/>
          </a:stretch>
        </p:blipFill>
        <p:spPr>
          <a:xfrm>
            <a:off x="4105870" y="2675334"/>
            <a:ext cx="91440" cy="3913584"/>
          </a:xfrm>
          <a:prstGeom prst="rect">
            <a:avLst/>
          </a:prstGeom>
        </p:spPr>
      </p:pic>
      <p:sp>
        <p:nvSpPr>
          <p:cNvPr id="9" name="Text 5"/>
          <p:cNvSpPr/>
          <p:nvPr/>
        </p:nvSpPr>
        <p:spPr>
          <a:xfrm>
            <a:off x="4429601" y="2907625"/>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models/</a:t>
            </a:r>
            <a:endParaRPr lang="en-US" sz="1900" dirty="0"/>
          </a:p>
        </p:txBody>
      </p:sp>
      <p:sp>
        <p:nvSpPr>
          <p:cNvPr id="10" name="Text 6"/>
          <p:cNvSpPr/>
          <p:nvPr/>
        </p:nvSpPr>
        <p:spPr>
          <a:xfrm>
            <a:off x="4429601" y="3341251"/>
            <a:ext cx="2548533" cy="2680335"/>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MongoDB schemas defining data structures for users, orders, menu items, restaurants, QR codes, and sessions. These models ensure data consistency and validation.</a:t>
            </a:r>
            <a:endParaRPr lang="en-US" sz="1600" dirty="0"/>
          </a:p>
        </p:txBody>
      </p:sp>
      <p:sp>
        <p:nvSpPr>
          <p:cNvPr id="11" name="Shape 7"/>
          <p:cNvSpPr/>
          <p:nvPr/>
        </p:nvSpPr>
        <p:spPr>
          <a:xfrm>
            <a:off x="7419856" y="2675334"/>
            <a:ext cx="3081695" cy="3913584"/>
          </a:xfrm>
          <a:prstGeom prst="roundRect">
            <a:avLst>
              <a:gd name="adj" fmla="val 3561"/>
            </a:avLst>
          </a:prstGeom>
          <a:solidFill>
            <a:srgbClr val="100C35"/>
          </a:solidFill>
          <a:ln w="22860">
            <a:solidFill>
              <a:srgbClr val="48446D"/>
            </a:solidFill>
            <a:prstDash val="solid"/>
          </a:ln>
        </p:spPr>
      </p:sp>
      <p:pic>
        <p:nvPicPr>
          <p:cNvPr id="12" name="Image 2" descr="preencoded.png"/>
          <p:cNvPicPr>
            <a:picLocks noChangeAspect="1"/>
          </p:cNvPicPr>
          <p:nvPr/>
        </p:nvPicPr>
        <p:blipFill>
          <a:blip r:embed="rId3"/>
          <a:stretch>
            <a:fillRect/>
          </a:stretch>
        </p:blipFill>
        <p:spPr>
          <a:xfrm>
            <a:off x="7396996" y="2675334"/>
            <a:ext cx="91440" cy="3913584"/>
          </a:xfrm>
          <a:prstGeom prst="rect">
            <a:avLst/>
          </a:prstGeom>
        </p:spPr>
      </p:pic>
      <p:sp>
        <p:nvSpPr>
          <p:cNvPr id="13" name="Text 8"/>
          <p:cNvSpPr/>
          <p:nvPr/>
        </p:nvSpPr>
        <p:spPr>
          <a:xfrm>
            <a:off x="7720727" y="2907625"/>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middleware/</a:t>
            </a:r>
            <a:endParaRPr lang="en-US" sz="1900" dirty="0"/>
          </a:p>
        </p:txBody>
      </p:sp>
      <p:sp>
        <p:nvSpPr>
          <p:cNvPr id="14" name="Text 9"/>
          <p:cNvSpPr/>
          <p:nvPr/>
        </p:nvSpPr>
        <p:spPr>
          <a:xfrm>
            <a:off x="7720727" y="3341251"/>
            <a:ext cx="2548533" cy="1675209"/>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Authentication and authorization layers that protect routes and verify user permissions before processing requests.</a:t>
            </a:r>
            <a:endParaRPr lang="en-US" sz="1600" dirty="0"/>
          </a:p>
        </p:txBody>
      </p:sp>
      <p:sp>
        <p:nvSpPr>
          <p:cNvPr id="15" name="Shape 10"/>
          <p:cNvSpPr/>
          <p:nvPr/>
        </p:nvSpPr>
        <p:spPr>
          <a:xfrm>
            <a:off x="10710982" y="2675334"/>
            <a:ext cx="3081695" cy="3913584"/>
          </a:xfrm>
          <a:prstGeom prst="roundRect">
            <a:avLst>
              <a:gd name="adj" fmla="val 3561"/>
            </a:avLst>
          </a:prstGeom>
          <a:solidFill>
            <a:srgbClr val="100C35"/>
          </a:solidFill>
          <a:ln w="22860">
            <a:solidFill>
              <a:srgbClr val="48446D"/>
            </a:solidFill>
            <a:prstDash val="solid"/>
          </a:ln>
        </p:spPr>
      </p:sp>
      <p:pic>
        <p:nvPicPr>
          <p:cNvPr id="16" name="Image 3" descr="preencoded.png"/>
          <p:cNvPicPr>
            <a:picLocks noChangeAspect="1"/>
          </p:cNvPicPr>
          <p:nvPr/>
        </p:nvPicPr>
        <p:blipFill>
          <a:blip r:embed="rId3"/>
          <a:stretch>
            <a:fillRect/>
          </a:stretch>
        </p:blipFill>
        <p:spPr>
          <a:xfrm>
            <a:off x="10688122" y="2675334"/>
            <a:ext cx="91440" cy="3913584"/>
          </a:xfrm>
          <a:prstGeom prst="rect">
            <a:avLst/>
          </a:prstGeom>
        </p:spPr>
      </p:pic>
      <p:sp>
        <p:nvSpPr>
          <p:cNvPr id="17" name="Text 11"/>
          <p:cNvSpPr/>
          <p:nvPr/>
        </p:nvSpPr>
        <p:spPr>
          <a:xfrm>
            <a:off x="11011852" y="2907625"/>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additionals/</a:t>
            </a:r>
            <a:endParaRPr lang="en-US" sz="1900" dirty="0"/>
          </a:p>
        </p:txBody>
      </p:sp>
      <p:sp>
        <p:nvSpPr>
          <p:cNvPr id="18" name="Text 12"/>
          <p:cNvSpPr/>
          <p:nvPr/>
        </p:nvSpPr>
        <p:spPr>
          <a:xfrm>
            <a:off x="11011852" y="3341251"/>
            <a:ext cx="2548533" cy="2345293"/>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Core utilities including JWT token handling, MongoDB connection management, and Cloudinary configuration for seamless image processing.</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17312" y="1192530"/>
            <a:ext cx="5009078" cy="463987"/>
          </a:xfrm>
          <a:prstGeom prst="rect">
            <a:avLst/>
          </a:prstGeom>
          <a:noFill/>
          <a:ln/>
        </p:spPr>
        <p:txBody>
          <a:bodyPr wrap="none" lIns="0" tIns="0" rIns="0" bIns="0" rtlCol="0" anchor="t"/>
          <a:lstStyle/>
          <a:p>
            <a:pPr marL="0" indent="0" algn="l">
              <a:lnSpc>
                <a:spcPts val="3650"/>
              </a:lnSpc>
              <a:buNone/>
            </a:pPr>
            <a:r>
              <a:rPr lang="en-US" sz="2900" dirty="0">
                <a:solidFill>
                  <a:srgbClr val="FFFFFF"/>
                </a:solidFill>
                <a:latin typeface="Kanit" pitchFamily="34" charset="0"/>
                <a:ea typeface="Kanit" pitchFamily="34" charset="-122"/>
                <a:cs typeface="Kanit" pitchFamily="34" charset="-120"/>
              </a:rPr>
              <a:t>Secure Authentication System</a:t>
            </a:r>
            <a:endParaRPr lang="en-US" sz="2900" dirty="0"/>
          </a:p>
        </p:txBody>
      </p:sp>
      <p:sp>
        <p:nvSpPr>
          <p:cNvPr id="4" name="Text 1"/>
          <p:cNvSpPr/>
          <p:nvPr/>
        </p:nvSpPr>
        <p:spPr>
          <a:xfrm>
            <a:off x="6117312" y="1834634"/>
            <a:ext cx="7882176" cy="663654"/>
          </a:xfrm>
          <a:prstGeom prst="rect">
            <a:avLst/>
          </a:prstGeom>
          <a:noFill/>
          <a:ln/>
        </p:spPr>
        <p:txBody>
          <a:bodyPr wrap="square" lIns="0" tIns="0" rIns="0" bIns="0" rtlCol="0" anchor="t"/>
          <a:lstStyle/>
          <a:p>
            <a:pPr marL="0" indent="0" algn="l">
              <a:lnSpc>
                <a:spcPts val="1700"/>
              </a:lnSpc>
              <a:buNone/>
            </a:pPr>
            <a:r>
              <a:rPr lang="en-US" sz="1200" dirty="0">
                <a:solidFill>
                  <a:srgbClr val="D9E1FF"/>
                </a:solidFill>
                <a:latin typeface="Martel Sans Light" pitchFamily="34" charset="0"/>
                <a:ea typeface="Martel Sans Light" pitchFamily="34" charset="-122"/>
                <a:cs typeface="Martel Sans Light" pitchFamily="34" charset="-120"/>
              </a:rPr>
              <a:t>Security forms the foundation of our platform. We've implemented a comprehensive authentication system using industry-standard JWT (JSON Web Tokens) to ensure every interaction is verified and protected.</a:t>
            </a:r>
            <a:endParaRPr lang="en-US" sz="1200" dirty="0"/>
          </a:p>
        </p:txBody>
      </p:sp>
      <p:sp>
        <p:nvSpPr>
          <p:cNvPr id="5" name="Text 2"/>
          <p:cNvSpPr/>
          <p:nvPr/>
        </p:nvSpPr>
        <p:spPr>
          <a:xfrm>
            <a:off x="6117312" y="2631877"/>
            <a:ext cx="157639" cy="197168"/>
          </a:xfrm>
          <a:prstGeom prst="rect">
            <a:avLst/>
          </a:prstGeom>
          <a:noFill/>
          <a:ln/>
        </p:spPr>
        <p:txBody>
          <a:bodyPr wrap="none" lIns="0" tIns="0" rIns="0" bIns="0" rtlCol="0" anchor="t"/>
          <a:lstStyle/>
          <a:p>
            <a:pPr marL="0" indent="0" algn="l">
              <a:lnSpc>
                <a:spcPts val="1700"/>
              </a:lnSpc>
              <a:buNone/>
            </a:pPr>
            <a:r>
              <a:rPr lang="en-US" sz="1200" dirty="0">
                <a:solidFill>
                  <a:srgbClr val="D9E1FF"/>
                </a:solidFill>
                <a:latin typeface="Kanit Light" pitchFamily="34" charset="0"/>
                <a:ea typeface="Kanit Light" pitchFamily="34" charset="-122"/>
                <a:cs typeface="Kanit Light" pitchFamily="34" charset="-120"/>
              </a:rPr>
              <a:t>01</a:t>
            </a:r>
            <a:endParaRPr lang="en-US" sz="1200" dirty="0"/>
          </a:p>
        </p:txBody>
      </p:sp>
      <p:pic>
        <p:nvPicPr>
          <p:cNvPr id="6" name="Image 1" descr="preencoded.png"/>
          <p:cNvPicPr>
            <a:picLocks noChangeAspect="1"/>
          </p:cNvPicPr>
          <p:nvPr/>
        </p:nvPicPr>
        <p:blipFill>
          <a:blip r:embed="rId4"/>
          <a:stretch>
            <a:fillRect/>
          </a:stretch>
        </p:blipFill>
        <p:spPr>
          <a:xfrm>
            <a:off x="6117312" y="2877026"/>
            <a:ext cx="7882176" cy="22860"/>
          </a:xfrm>
          <a:prstGeom prst="rect">
            <a:avLst/>
          </a:prstGeom>
        </p:spPr>
      </p:pic>
      <p:sp>
        <p:nvSpPr>
          <p:cNvPr id="7" name="Text 3"/>
          <p:cNvSpPr/>
          <p:nvPr/>
        </p:nvSpPr>
        <p:spPr>
          <a:xfrm>
            <a:off x="6117312" y="3001566"/>
            <a:ext cx="2092166" cy="231934"/>
          </a:xfrm>
          <a:prstGeom prst="rect">
            <a:avLst/>
          </a:prstGeom>
          <a:noFill/>
          <a:ln/>
        </p:spPr>
        <p:txBody>
          <a:bodyPr wrap="none" lIns="0" tIns="0" rIns="0" bIns="0" rtlCol="0" anchor="t"/>
          <a:lstStyle/>
          <a:p>
            <a:pPr marL="0" indent="0" algn="l">
              <a:lnSpc>
                <a:spcPts val="1800"/>
              </a:lnSpc>
              <a:buNone/>
            </a:pPr>
            <a:r>
              <a:rPr lang="en-US" sz="1450" dirty="0">
                <a:solidFill>
                  <a:srgbClr val="D9E1FF"/>
                </a:solidFill>
                <a:latin typeface="Kanit" pitchFamily="34" charset="0"/>
                <a:ea typeface="Kanit" pitchFamily="34" charset="-122"/>
                <a:cs typeface="Kanit" pitchFamily="34" charset="-120"/>
              </a:rPr>
              <a:t>User Registration &amp; Login</a:t>
            </a:r>
            <a:endParaRPr lang="en-US" sz="1450" dirty="0"/>
          </a:p>
        </p:txBody>
      </p:sp>
      <p:sp>
        <p:nvSpPr>
          <p:cNvPr id="8" name="Text 4"/>
          <p:cNvSpPr/>
          <p:nvPr/>
        </p:nvSpPr>
        <p:spPr>
          <a:xfrm>
            <a:off x="6117312" y="3304699"/>
            <a:ext cx="7882176" cy="221218"/>
          </a:xfrm>
          <a:prstGeom prst="rect">
            <a:avLst/>
          </a:prstGeom>
          <a:noFill/>
          <a:ln/>
        </p:spPr>
        <p:txBody>
          <a:bodyPr wrap="none" lIns="0" tIns="0" rIns="0" bIns="0" rtlCol="0" anchor="t"/>
          <a:lstStyle/>
          <a:p>
            <a:pPr marL="0" indent="0" algn="l">
              <a:lnSpc>
                <a:spcPts val="1700"/>
              </a:lnSpc>
              <a:buNone/>
            </a:pPr>
            <a:r>
              <a:rPr lang="en-US" sz="1200" dirty="0">
                <a:solidFill>
                  <a:srgbClr val="D9E1FF"/>
                </a:solidFill>
                <a:latin typeface="Martel Sans Light" pitchFamily="34" charset="0"/>
                <a:ea typeface="Martel Sans Light" pitchFamily="34" charset="-122"/>
                <a:cs typeface="Martel Sans Light" pitchFamily="34" charset="-120"/>
              </a:rPr>
              <a:t>Streamlined onboarding process with secure credential storage and validation</a:t>
            </a:r>
            <a:endParaRPr lang="en-US" sz="1200" dirty="0"/>
          </a:p>
        </p:txBody>
      </p:sp>
      <p:sp>
        <p:nvSpPr>
          <p:cNvPr id="9" name="Text 5"/>
          <p:cNvSpPr/>
          <p:nvPr/>
        </p:nvSpPr>
        <p:spPr>
          <a:xfrm>
            <a:off x="6117312" y="3762851"/>
            <a:ext cx="157639" cy="197168"/>
          </a:xfrm>
          <a:prstGeom prst="rect">
            <a:avLst/>
          </a:prstGeom>
          <a:noFill/>
          <a:ln/>
        </p:spPr>
        <p:txBody>
          <a:bodyPr wrap="none" lIns="0" tIns="0" rIns="0" bIns="0" rtlCol="0" anchor="t"/>
          <a:lstStyle/>
          <a:p>
            <a:pPr marL="0" indent="0" algn="l">
              <a:lnSpc>
                <a:spcPts val="1700"/>
              </a:lnSpc>
              <a:buNone/>
            </a:pPr>
            <a:r>
              <a:rPr lang="en-US" sz="1200" dirty="0">
                <a:solidFill>
                  <a:srgbClr val="D9E1FF"/>
                </a:solidFill>
                <a:latin typeface="Kanit Light" pitchFamily="34" charset="0"/>
                <a:ea typeface="Kanit Light" pitchFamily="34" charset="-122"/>
                <a:cs typeface="Kanit Light" pitchFamily="34" charset="-120"/>
              </a:rPr>
              <a:t>02</a:t>
            </a:r>
            <a:endParaRPr lang="en-US" sz="1200" dirty="0"/>
          </a:p>
        </p:txBody>
      </p:sp>
      <p:pic>
        <p:nvPicPr>
          <p:cNvPr id="10" name="Image 2" descr="preencoded.png"/>
          <p:cNvPicPr>
            <a:picLocks noChangeAspect="1"/>
          </p:cNvPicPr>
          <p:nvPr/>
        </p:nvPicPr>
        <p:blipFill>
          <a:blip r:embed="rId4"/>
          <a:stretch>
            <a:fillRect/>
          </a:stretch>
        </p:blipFill>
        <p:spPr>
          <a:xfrm>
            <a:off x="6117312" y="3992285"/>
            <a:ext cx="7882176" cy="22860"/>
          </a:xfrm>
          <a:prstGeom prst="rect">
            <a:avLst/>
          </a:prstGeom>
        </p:spPr>
      </p:pic>
      <p:sp>
        <p:nvSpPr>
          <p:cNvPr id="11" name="Text 6"/>
          <p:cNvSpPr/>
          <p:nvPr/>
        </p:nvSpPr>
        <p:spPr>
          <a:xfrm>
            <a:off x="6117312" y="4132540"/>
            <a:ext cx="1855827" cy="231934"/>
          </a:xfrm>
          <a:prstGeom prst="rect">
            <a:avLst/>
          </a:prstGeom>
          <a:noFill/>
          <a:ln/>
        </p:spPr>
        <p:txBody>
          <a:bodyPr wrap="none" lIns="0" tIns="0" rIns="0" bIns="0" rtlCol="0" anchor="t"/>
          <a:lstStyle/>
          <a:p>
            <a:pPr marL="0" indent="0" algn="l">
              <a:lnSpc>
                <a:spcPts val="1800"/>
              </a:lnSpc>
              <a:buNone/>
            </a:pPr>
            <a:r>
              <a:rPr lang="en-US" sz="1450" dirty="0">
                <a:solidFill>
                  <a:srgbClr val="D9E1FF"/>
                </a:solidFill>
                <a:latin typeface="Kanit" pitchFamily="34" charset="0"/>
                <a:ea typeface="Kanit" pitchFamily="34" charset="-122"/>
                <a:cs typeface="Kanit" pitchFamily="34" charset="-120"/>
              </a:rPr>
              <a:t>JWT Token Generation</a:t>
            </a:r>
            <a:endParaRPr lang="en-US" sz="1450" dirty="0"/>
          </a:p>
        </p:txBody>
      </p:sp>
      <p:sp>
        <p:nvSpPr>
          <p:cNvPr id="12" name="Text 7"/>
          <p:cNvSpPr/>
          <p:nvPr/>
        </p:nvSpPr>
        <p:spPr>
          <a:xfrm>
            <a:off x="6117312" y="4435673"/>
            <a:ext cx="7882176" cy="221218"/>
          </a:xfrm>
          <a:prstGeom prst="rect">
            <a:avLst/>
          </a:prstGeom>
          <a:noFill/>
          <a:ln/>
        </p:spPr>
        <p:txBody>
          <a:bodyPr wrap="none" lIns="0" tIns="0" rIns="0" bIns="0" rtlCol="0" anchor="t"/>
          <a:lstStyle/>
          <a:p>
            <a:pPr marL="0" indent="0" algn="l">
              <a:lnSpc>
                <a:spcPts val="1700"/>
              </a:lnSpc>
              <a:buNone/>
            </a:pPr>
            <a:r>
              <a:rPr lang="en-US" sz="1200" dirty="0">
                <a:solidFill>
                  <a:srgbClr val="D9E1FF"/>
                </a:solidFill>
                <a:latin typeface="Martel Sans Light" pitchFamily="34" charset="0"/>
                <a:ea typeface="Martel Sans Light" pitchFamily="34" charset="-122"/>
                <a:cs typeface="Martel Sans Light" pitchFamily="34" charset="-120"/>
              </a:rPr>
              <a:t>Encrypted tokens issued upon successful authentication for session management</a:t>
            </a:r>
            <a:endParaRPr lang="en-US" sz="1200" dirty="0"/>
          </a:p>
        </p:txBody>
      </p:sp>
      <p:sp>
        <p:nvSpPr>
          <p:cNvPr id="13" name="Text 8"/>
          <p:cNvSpPr/>
          <p:nvPr/>
        </p:nvSpPr>
        <p:spPr>
          <a:xfrm>
            <a:off x="6117312" y="4893826"/>
            <a:ext cx="157639" cy="197168"/>
          </a:xfrm>
          <a:prstGeom prst="rect">
            <a:avLst/>
          </a:prstGeom>
          <a:noFill/>
          <a:ln/>
        </p:spPr>
        <p:txBody>
          <a:bodyPr wrap="none" lIns="0" tIns="0" rIns="0" bIns="0" rtlCol="0" anchor="t"/>
          <a:lstStyle/>
          <a:p>
            <a:pPr marL="0" indent="0" algn="l">
              <a:lnSpc>
                <a:spcPts val="1700"/>
              </a:lnSpc>
              <a:buNone/>
            </a:pPr>
            <a:r>
              <a:rPr lang="en-US" sz="1200" dirty="0">
                <a:solidFill>
                  <a:srgbClr val="D9E1FF"/>
                </a:solidFill>
                <a:latin typeface="Kanit Light" pitchFamily="34" charset="0"/>
                <a:ea typeface="Kanit Light" pitchFamily="34" charset="-122"/>
                <a:cs typeface="Kanit Light" pitchFamily="34" charset="-120"/>
              </a:rPr>
              <a:t>03</a:t>
            </a:r>
            <a:endParaRPr lang="en-US" sz="1200" dirty="0"/>
          </a:p>
        </p:txBody>
      </p:sp>
      <p:pic>
        <p:nvPicPr>
          <p:cNvPr id="14" name="Image 3" descr="preencoded.png"/>
          <p:cNvPicPr>
            <a:picLocks noChangeAspect="1"/>
          </p:cNvPicPr>
          <p:nvPr/>
        </p:nvPicPr>
        <p:blipFill>
          <a:blip r:embed="rId4"/>
          <a:stretch>
            <a:fillRect/>
          </a:stretch>
        </p:blipFill>
        <p:spPr>
          <a:xfrm>
            <a:off x="6117312" y="5107543"/>
            <a:ext cx="7882176" cy="22860"/>
          </a:xfrm>
          <a:prstGeom prst="rect">
            <a:avLst/>
          </a:prstGeom>
        </p:spPr>
      </p:pic>
      <p:sp>
        <p:nvSpPr>
          <p:cNvPr id="15" name="Text 9"/>
          <p:cNvSpPr/>
          <p:nvPr/>
        </p:nvSpPr>
        <p:spPr>
          <a:xfrm>
            <a:off x="6117312" y="5263515"/>
            <a:ext cx="2229207" cy="231934"/>
          </a:xfrm>
          <a:prstGeom prst="rect">
            <a:avLst/>
          </a:prstGeom>
          <a:noFill/>
          <a:ln/>
        </p:spPr>
        <p:txBody>
          <a:bodyPr wrap="none" lIns="0" tIns="0" rIns="0" bIns="0" rtlCol="0" anchor="t"/>
          <a:lstStyle/>
          <a:p>
            <a:pPr marL="0" indent="0" algn="l">
              <a:lnSpc>
                <a:spcPts val="1800"/>
              </a:lnSpc>
              <a:buNone/>
            </a:pPr>
            <a:r>
              <a:rPr lang="en-US" sz="1450" dirty="0">
                <a:solidFill>
                  <a:srgbClr val="D9E1FF"/>
                </a:solidFill>
                <a:latin typeface="Kanit" pitchFamily="34" charset="0"/>
                <a:ea typeface="Kanit" pitchFamily="34" charset="-122"/>
                <a:cs typeface="Kanit" pitchFamily="34" charset="-120"/>
              </a:rPr>
              <a:t>Role-Based Access Control</a:t>
            </a:r>
            <a:endParaRPr lang="en-US" sz="1450" dirty="0"/>
          </a:p>
        </p:txBody>
      </p:sp>
      <p:sp>
        <p:nvSpPr>
          <p:cNvPr id="16" name="Text 10"/>
          <p:cNvSpPr/>
          <p:nvPr/>
        </p:nvSpPr>
        <p:spPr>
          <a:xfrm>
            <a:off x="6117312" y="5566648"/>
            <a:ext cx="7882176" cy="221218"/>
          </a:xfrm>
          <a:prstGeom prst="rect">
            <a:avLst/>
          </a:prstGeom>
          <a:noFill/>
          <a:ln/>
        </p:spPr>
        <p:txBody>
          <a:bodyPr wrap="none" lIns="0" tIns="0" rIns="0" bIns="0" rtlCol="0" anchor="t"/>
          <a:lstStyle/>
          <a:p>
            <a:pPr marL="0" indent="0" algn="l">
              <a:lnSpc>
                <a:spcPts val="1700"/>
              </a:lnSpc>
              <a:buNone/>
            </a:pPr>
            <a:r>
              <a:rPr lang="en-US" sz="1200" dirty="0">
                <a:solidFill>
                  <a:srgbClr val="D9E1FF"/>
                </a:solidFill>
                <a:latin typeface="Martel Sans Light" pitchFamily="34" charset="0"/>
                <a:ea typeface="Martel Sans Light" pitchFamily="34" charset="-122"/>
                <a:cs typeface="Martel Sans Light" pitchFamily="34" charset="-120"/>
              </a:rPr>
              <a:t>Distinct permissions for Admin and Staff roles ensuring appropriate system access</a:t>
            </a:r>
            <a:endParaRPr lang="en-US" sz="1200" dirty="0"/>
          </a:p>
        </p:txBody>
      </p:sp>
      <p:sp>
        <p:nvSpPr>
          <p:cNvPr id="17" name="Text 11"/>
          <p:cNvSpPr/>
          <p:nvPr/>
        </p:nvSpPr>
        <p:spPr>
          <a:xfrm>
            <a:off x="6117312" y="6024801"/>
            <a:ext cx="157639" cy="197168"/>
          </a:xfrm>
          <a:prstGeom prst="rect">
            <a:avLst/>
          </a:prstGeom>
          <a:noFill/>
          <a:ln/>
        </p:spPr>
        <p:txBody>
          <a:bodyPr wrap="none" lIns="0" tIns="0" rIns="0" bIns="0" rtlCol="0" anchor="t"/>
          <a:lstStyle/>
          <a:p>
            <a:pPr marL="0" indent="0" algn="l">
              <a:lnSpc>
                <a:spcPts val="1700"/>
              </a:lnSpc>
              <a:buNone/>
            </a:pPr>
            <a:r>
              <a:rPr lang="en-US" sz="1200" dirty="0">
                <a:solidFill>
                  <a:srgbClr val="D9E1FF"/>
                </a:solidFill>
                <a:latin typeface="Kanit Light" pitchFamily="34" charset="0"/>
                <a:ea typeface="Kanit Light" pitchFamily="34" charset="-122"/>
                <a:cs typeface="Kanit Light" pitchFamily="34" charset="-120"/>
              </a:rPr>
              <a:t>04</a:t>
            </a:r>
            <a:endParaRPr lang="en-US" sz="1200" dirty="0"/>
          </a:p>
        </p:txBody>
      </p:sp>
      <p:pic>
        <p:nvPicPr>
          <p:cNvPr id="18" name="Image 4" descr="preencoded.png"/>
          <p:cNvPicPr>
            <a:picLocks noChangeAspect="1"/>
          </p:cNvPicPr>
          <p:nvPr/>
        </p:nvPicPr>
        <p:blipFill>
          <a:blip r:embed="rId4"/>
          <a:stretch>
            <a:fillRect/>
          </a:stretch>
        </p:blipFill>
        <p:spPr>
          <a:xfrm>
            <a:off x="6117312" y="6222802"/>
            <a:ext cx="7882176" cy="22860"/>
          </a:xfrm>
          <a:prstGeom prst="rect">
            <a:avLst/>
          </a:prstGeom>
        </p:spPr>
      </p:pic>
      <p:sp>
        <p:nvSpPr>
          <p:cNvPr id="19" name="Text 12"/>
          <p:cNvSpPr/>
          <p:nvPr/>
        </p:nvSpPr>
        <p:spPr>
          <a:xfrm>
            <a:off x="6117312" y="6394490"/>
            <a:ext cx="1855827" cy="231934"/>
          </a:xfrm>
          <a:prstGeom prst="rect">
            <a:avLst/>
          </a:prstGeom>
          <a:noFill/>
          <a:ln/>
        </p:spPr>
        <p:txBody>
          <a:bodyPr wrap="none" lIns="0" tIns="0" rIns="0" bIns="0" rtlCol="0" anchor="t"/>
          <a:lstStyle/>
          <a:p>
            <a:pPr marL="0" indent="0" algn="l">
              <a:lnSpc>
                <a:spcPts val="1800"/>
              </a:lnSpc>
              <a:buNone/>
            </a:pPr>
            <a:r>
              <a:rPr lang="en-US" sz="1450" dirty="0">
                <a:solidFill>
                  <a:srgbClr val="D9E1FF"/>
                </a:solidFill>
                <a:latin typeface="Kanit" pitchFamily="34" charset="0"/>
                <a:ea typeface="Kanit" pitchFamily="34" charset="-122"/>
                <a:cs typeface="Kanit" pitchFamily="34" charset="-120"/>
              </a:rPr>
              <a:t>Middleware Protection</a:t>
            </a:r>
            <a:endParaRPr lang="en-US" sz="1450" dirty="0"/>
          </a:p>
        </p:txBody>
      </p:sp>
      <p:sp>
        <p:nvSpPr>
          <p:cNvPr id="20" name="Text 13"/>
          <p:cNvSpPr/>
          <p:nvPr/>
        </p:nvSpPr>
        <p:spPr>
          <a:xfrm>
            <a:off x="6117312" y="6697623"/>
            <a:ext cx="7882176" cy="221218"/>
          </a:xfrm>
          <a:prstGeom prst="rect">
            <a:avLst/>
          </a:prstGeom>
          <a:noFill/>
          <a:ln/>
        </p:spPr>
        <p:txBody>
          <a:bodyPr wrap="none" lIns="0" tIns="0" rIns="0" bIns="0" rtlCol="0" anchor="t"/>
          <a:lstStyle/>
          <a:p>
            <a:pPr marL="0" indent="0" algn="l">
              <a:lnSpc>
                <a:spcPts val="1700"/>
              </a:lnSpc>
              <a:buNone/>
            </a:pPr>
            <a:r>
              <a:rPr lang="en-US" sz="1200" dirty="0">
                <a:solidFill>
                  <a:srgbClr val="D9E1FF"/>
                </a:solidFill>
                <a:latin typeface="Martel Sans Light" pitchFamily="34" charset="0"/>
                <a:ea typeface="Martel Sans Light" pitchFamily="34" charset="-122"/>
                <a:cs typeface="Martel Sans Light" pitchFamily="34" charset="-120"/>
              </a:rPr>
              <a:t>Every API endpoint secured through verification middleware preventing unauthorized access</a:t>
            </a: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75335" y="832842"/>
            <a:ext cx="9588103" cy="570071"/>
          </a:xfrm>
          <a:prstGeom prst="rect">
            <a:avLst/>
          </a:prstGeom>
          <a:noFill/>
          <a:ln/>
        </p:spPr>
        <p:txBody>
          <a:bodyPr wrap="none" lIns="0" tIns="0" rIns="0" bIns="0" rtlCol="0" anchor="t"/>
          <a:lstStyle/>
          <a:p>
            <a:pPr marL="0" indent="0" algn="l">
              <a:lnSpc>
                <a:spcPts val="4450"/>
              </a:lnSpc>
              <a:buNone/>
            </a:pPr>
            <a:r>
              <a:rPr lang="en-US" sz="3550" dirty="0">
                <a:solidFill>
                  <a:srgbClr val="FFFFFF"/>
                </a:solidFill>
                <a:latin typeface="Kanit" pitchFamily="34" charset="0"/>
                <a:ea typeface="Kanit" pitchFamily="34" charset="-122"/>
                <a:cs typeface="Kanit" pitchFamily="34" charset="-120"/>
              </a:rPr>
              <a:t>Core Features: Restaurant &amp; Menu Management</a:t>
            </a:r>
            <a:endParaRPr lang="en-US" sz="3550" dirty="0"/>
          </a:p>
        </p:txBody>
      </p:sp>
      <p:sp>
        <p:nvSpPr>
          <p:cNvPr id="3" name="Shape 1"/>
          <p:cNvSpPr/>
          <p:nvPr/>
        </p:nvSpPr>
        <p:spPr>
          <a:xfrm>
            <a:off x="635794" y="1671995"/>
            <a:ext cx="6582489" cy="5724644"/>
          </a:xfrm>
          <a:prstGeom prst="roundRect">
            <a:avLst>
              <a:gd name="adj" fmla="val 508"/>
            </a:avLst>
          </a:prstGeom>
          <a:solidFill>
            <a:srgbClr val="FD505F"/>
          </a:solidFill>
          <a:ln/>
        </p:spPr>
      </p:sp>
      <p:sp>
        <p:nvSpPr>
          <p:cNvPr id="4" name="Text 2"/>
          <p:cNvSpPr/>
          <p:nvPr/>
        </p:nvSpPr>
        <p:spPr>
          <a:xfrm>
            <a:off x="829628" y="1851303"/>
            <a:ext cx="2393513" cy="284917"/>
          </a:xfrm>
          <a:prstGeom prst="rect">
            <a:avLst/>
          </a:prstGeom>
          <a:noFill/>
          <a:ln/>
        </p:spPr>
        <p:txBody>
          <a:bodyPr wrap="none" lIns="0" tIns="0" rIns="0" bIns="0" rtlCol="0" anchor="t"/>
          <a:lstStyle/>
          <a:p>
            <a:pPr marL="0" indent="0" algn="l">
              <a:lnSpc>
                <a:spcPts val="2200"/>
              </a:lnSpc>
              <a:buNone/>
            </a:pPr>
            <a:r>
              <a:rPr lang="en-US" sz="1750" dirty="0">
                <a:solidFill>
                  <a:srgbClr val="000000"/>
                </a:solidFill>
                <a:latin typeface="Kanit" pitchFamily="34" charset="0"/>
                <a:ea typeface="Kanit" pitchFamily="34" charset="-122"/>
                <a:cs typeface="Kanit" pitchFamily="34" charset="-120"/>
              </a:rPr>
              <a:t>Comprehensive Control</a:t>
            </a:r>
            <a:endParaRPr lang="en-US" sz="1750" dirty="0"/>
          </a:p>
        </p:txBody>
      </p:sp>
      <p:sp>
        <p:nvSpPr>
          <p:cNvPr id="5" name="Text 3"/>
          <p:cNvSpPr/>
          <p:nvPr/>
        </p:nvSpPr>
        <p:spPr>
          <a:xfrm>
            <a:off x="829628" y="2315528"/>
            <a:ext cx="6194822" cy="596979"/>
          </a:xfrm>
          <a:prstGeom prst="rect">
            <a:avLst/>
          </a:prstGeom>
          <a:noFill/>
          <a:ln/>
        </p:spPr>
        <p:txBody>
          <a:bodyPr wrap="square" lIns="0" tIns="0" rIns="0" bIns="0" rtlCol="0" anchor="t"/>
          <a:lstStyle/>
          <a:p>
            <a:pPr marL="0" indent="0" algn="l">
              <a:lnSpc>
                <a:spcPts val="2350"/>
              </a:lnSpc>
              <a:buNone/>
            </a:pPr>
            <a:r>
              <a:rPr lang="en-US" sz="1500" dirty="0">
                <a:solidFill>
                  <a:srgbClr val="000000"/>
                </a:solidFill>
                <a:latin typeface="Martel Sans Light" pitchFamily="34" charset="0"/>
                <a:ea typeface="Martel Sans Light" pitchFamily="34" charset="-122"/>
                <a:cs typeface="Martel Sans Light" pitchFamily="34" charset="-120"/>
              </a:rPr>
              <a:t>Restaurant owners gain complete control over their digital presence with intuitive management tools designed for efficiency.</a:t>
            </a:r>
            <a:endParaRPr lang="en-US" sz="1500" dirty="0"/>
          </a:p>
        </p:txBody>
      </p:sp>
      <p:pic>
        <p:nvPicPr>
          <p:cNvPr id="6" name="Image 0" descr="preencoded.png"/>
          <p:cNvPicPr>
            <a:picLocks noChangeAspect="1"/>
          </p:cNvPicPr>
          <p:nvPr/>
        </p:nvPicPr>
        <p:blipFill>
          <a:blip r:embed="rId3"/>
          <a:stretch>
            <a:fillRect/>
          </a:stretch>
        </p:blipFill>
        <p:spPr>
          <a:xfrm>
            <a:off x="7559278" y="1976676"/>
            <a:ext cx="96917" cy="96917"/>
          </a:xfrm>
          <a:prstGeom prst="rect">
            <a:avLst/>
          </a:prstGeom>
        </p:spPr>
      </p:pic>
      <p:sp>
        <p:nvSpPr>
          <p:cNvPr id="7" name="Text 4"/>
          <p:cNvSpPr/>
          <p:nvPr/>
        </p:nvSpPr>
        <p:spPr>
          <a:xfrm>
            <a:off x="7835503" y="1873806"/>
            <a:ext cx="2280404" cy="284917"/>
          </a:xfrm>
          <a:prstGeom prst="rect">
            <a:avLst/>
          </a:prstGeom>
          <a:noFill/>
          <a:ln/>
        </p:spPr>
        <p:txBody>
          <a:bodyPr wrap="none" lIns="0" tIns="0" rIns="0" bIns="0" rtlCol="0" anchor="t"/>
          <a:lstStyle/>
          <a:p>
            <a:pPr marL="0" indent="0" algn="l">
              <a:lnSpc>
                <a:spcPts val="2200"/>
              </a:lnSpc>
              <a:buNone/>
            </a:pPr>
            <a:r>
              <a:rPr lang="en-US" sz="1750" dirty="0">
                <a:solidFill>
                  <a:srgbClr val="D9E1FF"/>
                </a:solidFill>
                <a:latin typeface="Kanit" pitchFamily="34" charset="0"/>
                <a:ea typeface="Kanit" pitchFamily="34" charset="-122"/>
                <a:cs typeface="Kanit" pitchFamily="34" charset="-120"/>
              </a:rPr>
              <a:t>Multi-Branch Support</a:t>
            </a:r>
            <a:endParaRPr lang="en-US" sz="1750" dirty="0"/>
          </a:p>
        </p:txBody>
      </p:sp>
      <p:sp>
        <p:nvSpPr>
          <p:cNvPr id="8" name="Text 5"/>
          <p:cNvSpPr/>
          <p:nvPr/>
        </p:nvSpPr>
        <p:spPr>
          <a:xfrm>
            <a:off x="7835503" y="2338030"/>
            <a:ext cx="6027182" cy="596979"/>
          </a:xfrm>
          <a:prstGeom prst="rect">
            <a:avLst/>
          </a:prstGeom>
          <a:noFill/>
          <a:ln/>
        </p:spPr>
        <p:txBody>
          <a:bodyPr wrap="square" lIns="0" tIns="0" rIns="0" bIns="0" rtlCol="0" anchor="t"/>
          <a:lstStyle/>
          <a:p>
            <a:pPr marL="0" indent="0" algn="l">
              <a:lnSpc>
                <a:spcPts val="2350"/>
              </a:lnSpc>
              <a:buNone/>
            </a:pPr>
            <a:r>
              <a:rPr lang="en-US" sz="1500" dirty="0">
                <a:solidFill>
                  <a:srgbClr val="D9E1FF"/>
                </a:solidFill>
                <a:latin typeface="Martel Sans Light" pitchFamily="34" charset="0"/>
                <a:ea typeface="Martel Sans Light" pitchFamily="34" charset="-122"/>
                <a:cs typeface="Martel Sans Light" pitchFamily="34" charset="-120"/>
              </a:rPr>
              <a:t>Create and manage multiple restaurant locations from a single dashboard, each with unique settings and configurations.</a:t>
            </a:r>
            <a:endParaRPr lang="en-US" sz="1500" dirty="0"/>
          </a:p>
        </p:txBody>
      </p:sp>
      <p:pic>
        <p:nvPicPr>
          <p:cNvPr id="9" name="Image 1" descr="preencoded.png"/>
          <p:cNvPicPr>
            <a:picLocks noChangeAspect="1"/>
          </p:cNvPicPr>
          <p:nvPr/>
        </p:nvPicPr>
        <p:blipFill>
          <a:blip r:embed="rId3"/>
          <a:stretch>
            <a:fillRect/>
          </a:stretch>
        </p:blipFill>
        <p:spPr>
          <a:xfrm>
            <a:off x="7559278" y="3396615"/>
            <a:ext cx="96917" cy="96917"/>
          </a:xfrm>
          <a:prstGeom prst="rect">
            <a:avLst/>
          </a:prstGeom>
        </p:spPr>
      </p:pic>
      <p:sp>
        <p:nvSpPr>
          <p:cNvPr id="10" name="Text 6"/>
          <p:cNvSpPr/>
          <p:nvPr/>
        </p:nvSpPr>
        <p:spPr>
          <a:xfrm>
            <a:off x="7835503" y="3293745"/>
            <a:ext cx="2890123" cy="284917"/>
          </a:xfrm>
          <a:prstGeom prst="rect">
            <a:avLst/>
          </a:prstGeom>
          <a:noFill/>
          <a:ln/>
        </p:spPr>
        <p:txBody>
          <a:bodyPr wrap="none" lIns="0" tIns="0" rIns="0" bIns="0" rtlCol="0" anchor="t"/>
          <a:lstStyle/>
          <a:p>
            <a:pPr marL="0" indent="0" algn="l">
              <a:lnSpc>
                <a:spcPts val="2200"/>
              </a:lnSpc>
              <a:buNone/>
            </a:pPr>
            <a:r>
              <a:rPr lang="en-US" sz="1750" dirty="0">
                <a:solidFill>
                  <a:srgbClr val="D9E1FF"/>
                </a:solidFill>
                <a:latin typeface="Kanit" pitchFamily="34" charset="0"/>
                <a:ea typeface="Kanit" pitchFamily="34" charset="-122"/>
                <a:cs typeface="Kanit" pitchFamily="34" charset="-120"/>
              </a:rPr>
              <a:t>Dynamic Menu Management</a:t>
            </a:r>
            <a:endParaRPr lang="en-US" sz="1750" dirty="0"/>
          </a:p>
        </p:txBody>
      </p:sp>
      <p:sp>
        <p:nvSpPr>
          <p:cNvPr id="11" name="Text 7"/>
          <p:cNvSpPr/>
          <p:nvPr/>
        </p:nvSpPr>
        <p:spPr>
          <a:xfrm>
            <a:off x="7835503" y="3757970"/>
            <a:ext cx="6027182" cy="596979"/>
          </a:xfrm>
          <a:prstGeom prst="rect">
            <a:avLst/>
          </a:prstGeom>
          <a:noFill/>
          <a:ln/>
        </p:spPr>
        <p:txBody>
          <a:bodyPr wrap="square" lIns="0" tIns="0" rIns="0" bIns="0" rtlCol="0" anchor="t"/>
          <a:lstStyle/>
          <a:p>
            <a:pPr marL="0" indent="0" algn="l">
              <a:lnSpc>
                <a:spcPts val="2350"/>
              </a:lnSpc>
              <a:buNone/>
            </a:pPr>
            <a:r>
              <a:rPr lang="en-US" sz="1500" dirty="0">
                <a:solidFill>
                  <a:srgbClr val="D9E1FF"/>
                </a:solidFill>
                <a:latin typeface="Martel Sans Light" pitchFamily="34" charset="0"/>
                <a:ea typeface="Martel Sans Light" pitchFamily="34" charset="-122"/>
                <a:cs typeface="Martel Sans Light" pitchFamily="34" charset="-120"/>
              </a:rPr>
              <a:t>Add, update, or remove menu items in real-time. Changes appear instantly across all connected devices and QR codes.</a:t>
            </a:r>
            <a:endParaRPr lang="en-US" sz="1500" dirty="0"/>
          </a:p>
        </p:txBody>
      </p:sp>
      <p:pic>
        <p:nvPicPr>
          <p:cNvPr id="12" name="Image 2" descr="preencoded.png"/>
          <p:cNvPicPr>
            <a:picLocks noChangeAspect="1"/>
          </p:cNvPicPr>
          <p:nvPr/>
        </p:nvPicPr>
        <p:blipFill>
          <a:blip r:embed="rId3"/>
          <a:stretch>
            <a:fillRect/>
          </a:stretch>
        </p:blipFill>
        <p:spPr>
          <a:xfrm>
            <a:off x="7559278" y="4816554"/>
            <a:ext cx="96917" cy="96917"/>
          </a:xfrm>
          <a:prstGeom prst="rect">
            <a:avLst/>
          </a:prstGeom>
        </p:spPr>
      </p:pic>
      <p:sp>
        <p:nvSpPr>
          <p:cNvPr id="13" name="Text 8"/>
          <p:cNvSpPr/>
          <p:nvPr/>
        </p:nvSpPr>
        <p:spPr>
          <a:xfrm>
            <a:off x="7835503" y="4713684"/>
            <a:ext cx="2606635" cy="284917"/>
          </a:xfrm>
          <a:prstGeom prst="rect">
            <a:avLst/>
          </a:prstGeom>
          <a:noFill/>
          <a:ln/>
        </p:spPr>
        <p:txBody>
          <a:bodyPr wrap="none" lIns="0" tIns="0" rIns="0" bIns="0" rtlCol="0" anchor="t"/>
          <a:lstStyle/>
          <a:p>
            <a:pPr marL="0" indent="0" algn="l">
              <a:lnSpc>
                <a:spcPts val="2200"/>
              </a:lnSpc>
              <a:buNone/>
            </a:pPr>
            <a:r>
              <a:rPr lang="en-US" sz="1750" dirty="0">
                <a:solidFill>
                  <a:srgbClr val="D9E1FF"/>
                </a:solidFill>
                <a:latin typeface="Kanit" pitchFamily="34" charset="0"/>
                <a:ea typeface="Kanit" pitchFamily="34" charset="-122"/>
                <a:cs typeface="Kanit" pitchFamily="34" charset="-120"/>
              </a:rPr>
              <a:t>Visual Menu Presentation</a:t>
            </a:r>
            <a:endParaRPr lang="en-US" sz="1750" dirty="0"/>
          </a:p>
        </p:txBody>
      </p:sp>
      <p:sp>
        <p:nvSpPr>
          <p:cNvPr id="14" name="Text 9"/>
          <p:cNvSpPr/>
          <p:nvPr/>
        </p:nvSpPr>
        <p:spPr>
          <a:xfrm>
            <a:off x="7835503" y="5177909"/>
            <a:ext cx="6027182" cy="596979"/>
          </a:xfrm>
          <a:prstGeom prst="rect">
            <a:avLst/>
          </a:prstGeom>
          <a:noFill/>
          <a:ln/>
        </p:spPr>
        <p:txBody>
          <a:bodyPr wrap="square" lIns="0" tIns="0" rIns="0" bIns="0" rtlCol="0" anchor="t"/>
          <a:lstStyle/>
          <a:p>
            <a:pPr marL="0" indent="0" algn="l">
              <a:lnSpc>
                <a:spcPts val="2350"/>
              </a:lnSpc>
              <a:buNone/>
            </a:pPr>
            <a:r>
              <a:rPr lang="en-US" sz="1500" dirty="0">
                <a:solidFill>
                  <a:srgbClr val="D9E1FF"/>
                </a:solidFill>
                <a:latin typeface="Martel Sans Light" pitchFamily="34" charset="0"/>
                <a:ea typeface="Martel Sans Light" pitchFamily="34" charset="-122"/>
                <a:cs typeface="Martel Sans Light" pitchFamily="34" charset="-120"/>
              </a:rPr>
              <a:t>Upload high-quality images for every menu item  making dishes more appealing to customers.</a:t>
            </a:r>
            <a:endParaRPr lang="en-US" sz="1500" dirty="0"/>
          </a:p>
        </p:txBody>
      </p:sp>
      <p:pic>
        <p:nvPicPr>
          <p:cNvPr id="15" name="Image 3" descr="preencoded.png"/>
          <p:cNvPicPr>
            <a:picLocks noChangeAspect="1"/>
          </p:cNvPicPr>
          <p:nvPr/>
        </p:nvPicPr>
        <p:blipFill>
          <a:blip r:embed="rId3"/>
          <a:stretch>
            <a:fillRect/>
          </a:stretch>
        </p:blipFill>
        <p:spPr>
          <a:xfrm>
            <a:off x="7559278" y="6236494"/>
            <a:ext cx="96917" cy="96917"/>
          </a:xfrm>
          <a:prstGeom prst="rect">
            <a:avLst/>
          </a:prstGeom>
        </p:spPr>
      </p:pic>
      <p:sp>
        <p:nvSpPr>
          <p:cNvPr id="16" name="Text 10"/>
          <p:cNvSpPr/>
          <p:nvPr/>
        </p:nvSpPr>
        <p:spPr>
          <a:xfrm>
            <a:off x="7835503" y="6133624"/>
            <a:ext cx="2280404" cy="284917"/>
          </a:xfrm>
          <a:prstGeom prst="rect">
            <a:avLst/>
          </a:prstGeom>
          <a:noFill/>
          <a:ln/>
        </p:spPr>
        <p:txBody>
          <a:bodyPr wrap="none" lIns="0" tIns="0" rIns="0" bIns="0" rtlCol="0" anchor="t"/>
          <a:lstStyle/>
          <a:p>
            <a:pPr marL="0" indent="0" algn="l">
              <a:lnSpc>
                <a:spcPts val="2200"/>
              </a:lnSpc>
              <a:buNone/>
            </a:pPr>
            <a:r>
              <a:rPr lang="en-US" sz="1750" dirty="0">
                <a:solidFill>
                  <a:srgbClr val="D9E1FF"/>
                </a:solidFill>
                <a:latin typeface="Kanit" pitchFamily="34" charset="0"/>
                <a:ea typeface="Kanit" pitchFamily="34" charset="-122"/>
                <a:cs typeface="Kanit" pitchFamily="34" charset="-120"/>
              </a:rPr>
              <a:t>Smart Categorization</a:t>
            </a:r>
            <a:endParaRPr lang="en-US" sz="1750" dirty="0"/>
          </a:p>
        </p:txBody>
      </p:sp>
      <p:sp>
        <p:nvSpPr>
          <p:cNvPr id="17" name="Text 11"/>
          <p:cNvSpPr/>
          <p:nvPr/>
        </p:nvSpPr>
        <p:spPr>
          <a:xfrm>
            <a:off x="7835503" y="6597848"/>
            <a:ext cx="6027182" cy="596979"/>
          </a:xfrm>
          <a:prstGeom prst="rect">
            <a:avLst/>
          </a:prstGeom>
          <a:noFill/>
          <a:ln/>
        </p:spPr>
        <p:txBody>
          <a:bodyPr wrap="square" lIns="0" tIns="0" rIns="0" bIns="0" rtlCol="0" anchor="t"/>
          <a:lstStyle/>
          <a:p>
            <a:pPr marL="0" indent="0" algn="l">
              <a:lnSpc>
                <a:spcPts val="2350"/>
              </a:lnSpc>
              <a:buNone/>
            </a:pPr>
            <a:r>
              <a:rPr lang="en-US" sz="1500" dirty="0">
                <a:solidFill>
                  <a:srgbClr val="D9E1FF"/>
                </a:solidFill>
                <a:latin typeface="Martel Sans Light" pitchFamily="34" charset="0"/>
                <a:ea typeface="Martel Sans Light" pitchFamily="34" charset="-122"/>
                <a:cs typeface="Martel Sans Light" pitchFamily="34" charset="-120"/>
              </a:rPr>
              <a:t>Organize menu items by categories (appetizers, entrees, desserts, beverages) for intuitive customer browsing.</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837724" y="897255"/>
            <a:ext cx="1570911" cy="393502"/>
          </a:xfrm>
          <a:prstGeom prst="roundRect">
            <a:avLst>
              <a:gd name="adj" fmla="val 6388"/>
            </a:avLst>
          </a:prstGeom>
          <a:solidFill>
            <a:srgbClr val="4C0107"/>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963335" y="1010245"/>
            <a:ext cx="167521" cy="167521"/>
          </a:xfrm>
          <a:prstGeom prst="rect">
            <a:avLst/>
          </a:prstGeom>
        </p:spPr>
      </p:pic>
      <p:sp>
        <p:nvSpPr>
          <p:cNvPr id="4" name="Text 1"/>
          <p:cNvSpPr/>
          <p:nvPr/>
        </p:nvSpPr>
        <p:spPr>
          <a:xfrm>
            <a:off x="1214557" y="960001"/>
            <a:ext cx="1068467" cy="268010"/>
          </a:xfrm>
          <a:prstGeom prst="rect">
            <a:avLst/>
          </a:prstGeom>
          <a:noFill/>
          <a:ln/>
        </p:spPr>
        <p:txBody>
          <a:bodyPr wrap="none" lIns="0" tIns="0" rIns="0" bIns="0" rtlCol="0" anchor="t"/>
          <a:lstStyle/>
          <a:p>
            <a:pPr marL="0" indent="0" algn="l">
              <a:lnSpc>
                <a:spcPts val="2100"/>
              </a:lnSpc>
              <a:buNone/>
            </a:pPr>
            <a:r>
              <a:rPr lang="en-US" sz="1300" dirty="0">
                <a:solidFill>
                  <a:srgbClr val="D9E1FF"/>
                </a:solidFill>
                <a:latin typeface="Martel Sans Light" pitchFamily="34" charset="0"/>
                <a:ea typeface="Martel Sans Light" pitchFamily="34" charset="-122"/>
                <a:cs typeface="Martel Sans Light" pitchFamily="34" charset="-120"/>
              </a:rPr>
              <a:t>INNOVATION</a:t>
            </a:r>
            <a:endParaRPr lang="en-US" sz="1300" dirty="0"/>
          </a:p>
        </p:txBody>
      </p:sp>
      <p:sp>
        <p:nvSpPr>
          <p:cNvPr id="5" name="Text 2"/>
          <p:cNvSpPr/>
          <p:nvPr/>
        </p:nvSpPr>
        <p:spPr>
          <a:xfrm>
            <a:off x="837724" y="1383149"/>
            <a:ext cx="6806922" cy="615910"/>
          </a:xfrm>
          <a:prstGeom prst="rect">
            <a:avLst/>
          </a:prstGeom>
          <a:noFill/>
          <a:ln/>
        </p:spPr>
        <p:txBody>
          <a:bodyPr wrap="none" lIns="0" tIns="0" rIns="0" bIns="0" rtlCol="0" anchor="t"/>
          <a:lstStyle/>
          <a:p>
            <a:pPr marL="0" indent="0" algn="l">
              <a:lnSpc>
                <a:spcPts val="4850"/>
              </a:lnSpc>
              <a:buNone/>
            </a:pPr>
            <a:r>
              <a:rPr lang="en-US" sz="3850" dirty="0">
                <a:solidFill>
                  <a:srgbClr val="FFFFFF"/>
                </a:solidFill>
                <a:latin typeface="Kanit" pitchFamily="34" charset="0"/>
                <a:ea typeface="Kanit" pitchFamily="34" charset="-122"/>
                <a:cs typeface="Kanit" pitchFamily="34" charset="-120"/>
              </a:rPr>
              <a:t>Revolutionary QR Code System</a:t>
            </a:r>
            <a:endParaRPr lang="en-US" sz="3850" dirty="0"/>
          </a:p>
        </p:txBody>
      </p:sp>
      <p:pic>
        <p:nvPicPr>
          <p:cNvPr id="6" name="Image 1" descr="preencoded.png"/>
          <p:cNvPicPr>
            <a:picLocks noChangeAspect="1"/>
          </p:cNvPicPr>
          <p:nvPr/>
        </p:nvPicPr>
        <p:blipFill>
          <a:blip r:embed="rId5"/>
          <a:stretch>
            <a:fillRect/>
          </a:stretch>
        </p:blipFill>
        <p:spPr>
          <a:xfrm>
            <a:off x="837724" y="2313146"/>
            <a:ext cx="2983468" cy="2983468"/>
          </a:xfrm>
          <a:prstGeom prst="rect">
            <a:avLst/>
          </a:prstGeom>
        </p:spPr>
      </p:pic>
      <p:sp>
        <p:nvSpPr>
          <p:cNvPr id="7" name="Text 3"/>
          <p:cNvSpPr/>
          <p:nvPr/>
        </p:nvSpPr>
        <p:spPr>
          <a:xfrm>
            <a:off x="837724" y="5558433"/>
            <a:ext cx="2617232"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Unique Table Identifiers</a:t>
            </a:r>
            <a:endParaRPr lang="en-US" sz="1900" dirty="0"/>
          </a:p>
        </p:txBody>
      </p:sp>
      <p:sp>
        <p:nvSpPr>
          <p:cNvPr id="8" name="Text 4"/>
          <p:cNvSpPr/>
          <p:nvPr/>
        </p:nvSpPr>
        <p:spPr>
          <a:xfrm>
            <a:off x="837724" y="5992058"/>
            <a:ext cx="4143732" cy="1340168"/>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Every table receives a distinct QR code linked directly to the restaurant's digital menu, enabling precise order tracking and seamless service.</a:t>
            </a:r>
            <a:endParaRPr lang="en-US" sz="1600" dirty="0"/>
          </a:p>
        </p:txBody>
      </p:sp>
      <p:pic>
        <p:nvPicPr>
          <p:cNvPr id="9" name="Image 2" descr="preencoded.png"/>
          <p:cNvPicPr>
            <a:picLocks noChangeAspect="1"/>
          </p:cNvPicPr>
          <p:nvPr/>
        </p:nvPicPr>
        <p:blipFill>
          <a:blip r:embed="rId6"/>
          <a:stretch>
            <a:fillRect/>
          </a:stretch>
        </p:blipFill>
        <p:spPr>
          <a:xfrm>
            <a:off x="5243274" y="2313146"/>
            <a:ext cx="2983468" cy="2983468"/>
          </a:xfrm>
          <a:prstGeom prst="rect">
            <a:avLst/>
          </a:prstGeom>
        </p:spPr>
      </p:pic>
      <p:sp>
        <p:nvSpPr>
          <p:cNvPr id="10" name="Text 5"/>
          <p:cNvSpPr/>
          <p:nvPr/>
        </p:nvSpPr>
        <p:spPr>
          <a:xfrm>
            <a:off x="5243274" y="5558433"/>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Direct Menu Access</a:t>
            </a:r>
            <a:endParaRPr lang="en-US" sz="1900" dirty="0"/>
          </a:p>
        </p:txBody>
      </p:sp>
      <p:sp>
        <p:nvSpPr>
          <p:cNvPr id="11" name="Text 6"/>
          <p:cNvSpPr/>
          <p:nvPr/>
        </p:nvSpPr>
        <p:spPr>
          <a:xfrm>
            <a:off x="5243274" y="5992058"/>
            <a:ext cx="4143732" cy="1005126"/>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Customers simply scan the code to instantly view the full menu on their personal devices</a:t>
            </a:r>
            <a:endParaRPr lang="en-US" sz="1600" dirty="0"/>
          </a:p>
        </p:txBody>
      </p:sp>
      <p:pic>
        <p:nvPicPr>
          <p:cNvPr id="12" name="Image 3" descr="preencoded.png"/>
          <p:cNvPicPr>
            <a:picLocks noChangeAspect="1"/>
          </p:cNvPicPr>
          <p:nvPr/>
        </p:nvPicPr>
        <p:blipFill>
          <a:blip r:embed="rId7"/>
          <a:stretch>
            <a:fillRect/>
          </a:stretch>
        </p:blipFill>
        <p:spPr>
          <a:xfrm>
            <a:off x="9648825" y="2313146"/>
            <a:ext cx="2983468" cy="2983468"/>
          </a:xfrm>
          <a:prstGeom prst="rect">
            <a:avLst/>
          </a:prstGeom>
        </p:spPr>
      </p:pic>
      <p:sp>
        <p:nvSpPr>
          <p:cNvPr id="13" name="Text 7"/>
          <p:cNvSpPr/>
          <p:nvPr/>
        </p:nvSpPr>
        <p:spPr>
          <a:xfrm>
            <a:off x="9648825" y="5558433"/>
            <a:ext cx="2671882" cy="308015"/>
          </a:xfrm>
          <a:prstGeom prst="rect">
            <a:avLst/>
          </a:prstGeom>
          <a:noFill/>
          <a:ln/>
        </p:spPr>
        <p:txBody>
          <a:bodyPr wrap="none" lIns="0" tIns="0" rIns="0" bIns="0" rtlCol="0" anchor="t"/>
          <a:lstStyle/>
          <a:p>
            <a:pPr marL="0" indent="0" algn="l">
              <a:lnSpc>
                <a:spcPts val="2400"/>
              </a:lnSpc>
              <a:buNone/>
            </a:pPr>
            <a:r>
              <a:rPr lang="en-US" sz="1900" dirty="0">
                <a:solidFill>
                  <a:srgbClr val="D9E1FF"/>
                </a:solidFill>
                <a:latin typeface="Kanit" pitchFamily="34" charset="0"/>
                <a:ea typeface="Kanit" pitchFamily="34" charset="-122"/>
                <a:cs typeface="Kanit" pitchFamily="34" charset="-120"/>
              </a:rPr>
              <a:t>Zero Friction Experience</a:t>
            </a:r>
            <a:endParaRPr lang="en-US" sz="1900" dirty="0"/>
          </a:p>
        </p:txBody>
      </p:sp>
      <p:sp>
        <p:nvSpPr>
          <p:cNvPr id="14" name="Text 8"/>
          <p:cNvSpPr/>
          <p:nvPr/>
        </p:nvSpPr>
        <p:spPr>
          <a:xfrm>
            <a:off x="9648825" y="5992058"/>
            <a:ext cx="4143851" cy="1340168"/>
          </a:xfrm>
          <a:prstGeom prst="rect">
            <a:avLst/>
          </a:prstGeom>
          <a:noFill/>
          <a:ln/>
        </p:spPr>
        <p:txBody>
          <a:bodyPr wrap="square" lIns="0" tIns="0" rIns="0" bIns="0" rtlCol="0" anchor="t"/>
          <a:lstStyle/>
          <a:p>
            <a:pPr marL="0" indent="0" algn="l">
              <a:lnSpc>
                <a:spcPts val="2600"/>
              </a:lnSpc>
              <a:buNone/>
            </a:pPr>
            <a:r>
              <a:rPr lang="en-US" sz="1600" dirty="0">
                <a:solidFill>
                  <a:srgbClr val="D9E1FF"/>
                </a:solidFill>
                <a:latin typeface="Martel Sans Light" pitchFamily="34" charset="0"/>
                <a:ea typeface="Martel Sans Light" pitchFamily="34" charset="-122"/>
                <a:cs typeface="Martel Sans Light" pitchFamily="34" charset="-120"/>
              </a:rPr>
              <a:t>The contactless ordering process eliminates wait times for physical menus and reduces staff workload, creating a faster, safer dining experience.</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62357" y="524113"/>
            <a:ext cx="5878473" cy="560546"/>
          </a:xfrm>
          <a:prstGeom prst="rect">
            <a:avLst/>
          </a:prstGeom>
          <a:noFill/>
          <a:ln/>
        </p:spPr>
        <p:txBody>
          <a:bodyPr wrap="none" lIns="0" tIns="0" rIns="0" bIns="0" rtlCol="0" anchor="t"/>
          <a:lstStyle/>
          <a:p>
            <a:pPr marL="0" indent="0" algn="l">
              <a:lnSpc>
                <a:spcPts val="4400"/>
              </a:lnSpc>
              <a:buNone/>
            </a:pPr>
            <a:r>
              <a:rPr lang="en-US" sz="3500" dirty="0">
                <a:solidFill>
                  <a:srgbClr val="FFFFFF"/>
                </a:solidFill>
                <a:latin typeface="Kanit" pitchFamily="34" charset="0"/>
                <a:ea typeface="Kanit" pitchFamily="34" charset="-122"/>
                <a:cs typeface="Kanit" pitchFamily="34" charset="-120"/>
              </a:rPr>
              <a:t>Order &amp; Session Management</a:t>
            </a:r>
            <a:endParaRPr lang="en-US" sz="3500" dirty="0"/>
          </a:p>
        </p:txBody>
      </p:sp>
      <p:sp>
        <p:nvSpPr>
          <p:cNvPr id="3" name="Text 1"/>
          <p:cNvSpPr/>
          <p:nvPr/>
        </p:nvSpPr>
        <p:spPr>
          <a:xfrm>
            <a:off x="762357" y="1431488"/>
            <a:ext cx="13105686" cy="291227"/>
          </a:xfrm>
          <a:prstGeom prst="rect">
            <a:avLst/>
          </a:prstGeom>
          <a:noFill/>
          <a:ln/>
        </p:spPr>
        <p:txBody>
          <a:bodyPr wrap="none" lIns="0" tIns="0" rIns="0" bIns="0" rtlCol="0" anchor="t"/>
          <a:lstStyle/>
          <a:p>
            <a:pPr marL="0" indent="0" algn="l">
              <a:lnSpc>
                <a:spcPts val="2250"/>
              </a:lnSpc>
              <a:buNone/>
            </a:pPr>
            <a:r>
              <a:rPr lang="en-US" sz="1500" dirty="0">
                <a:solidFill>
                  <a:srgbClr val="D9E1FF"/>
                </a:solidFill>
                <a:latin typeface="Martel Sans Light" pitchFamily="34" charset="0"/>
                <a:ea typeface="Martel Sans Light" pitchFamily="34" charset="-122"/>
                <a:cs typeface="Martel Sans Light" pitchFamily="34" charset="-120"/>
              </a:rPr>
              <a:t>From the moment a customer scans a QR code to final bill payment, every step is tracked and managed with precision.</a:t>
            </a:r>
            <a:endParaRPr lang="en-US" sz="1500" dirty="0"/>
          </a:p>
        </p:txBody>
      </p:sp>
      <p:sp>
        <p:nvSpPr>
          <p:cNvPr id="4" name="Text 2"/>
          <p:cNvSpPr/>
          <p:nvPr/>
        </p:nvSpPr>
        <p:spPr>
          <a:xfrm>
            <a:off x="762357" y="2688312"/>
            <a:ext cx="2242304" cy="280154"/>
          </a:xfrm>
          <a:prstGeom prst="rect">
            <a:avLst/>
          </a:prstGeom>
          <a:noFill/>
          <a:ln/>
        </p:spPr>
        <p:txBody>
          <a:bodyPr wrap="none" lIns="0" tIns="0" rIns="0" bIns="0" rtlCol="0" anchor="t"/>
          <a:lstStyle/>
          <a:p>
            <a:pPr marL="0" indent="0" algn="l">
              <a:lnSpc>
                <a:spcPts val="2200"/>
              </a:lnSpc>
              <a:buNone/>
            </a:pPr>
            <a:r>
              <a:rPr lang="en-US" sz="1750" dirty="0">
                <a:solidFill>
                  <a:srgbClr val="FFFFFF"/>
                </a:solidFill>
                <a:latin typeface="Kanit" pitchFamily="34" charset="0"/>
                <a:ea typeface="Kanit" pitchFamily="34" charset="-122"/>
                <a:cs typeface="Kanit" pitchFamily="34" charset="-120"/>
              </a:rPr>
              <a:t>Real-Time Order Flow</a:t>
            </a:r>
            <a:endParaRPr lang="en-US" sz="1750" dirty="0"/>
          </a:p>
        </p:txBody>
      </p:sp>
      <p:sp>
        <p:nvSpPr>
          <p:cNvPr id="5" name="Text 3"/>
          <p:cNvSpPr/>
          <p:nvPr/>
        </p:nvSpPr>
        <p:spPr>
          <a:xfrm>
            <a:off x="762357" y="3141821"/>
            <a:ext cx="4284821" cy="1747361"/>
          </a:xfrm>
          <a:prstGeom prst="rect">
            <a:avLst/>
          </a:prstGeom>
          <a:noFill/>
          <a:ln/>
        </p:spPr>
        <p:txBody>
          <a:bodyPr wrap="square" lIns="0" tIns="0" rIns="0" bIns="0" rtlCol="0" anchor="t"/>
          <a:lstStyle/>
          <a:p>
            <a:pPr marL="0" indent="0" algn="l">
              <a:lnSpc>
                <a:spcPts val="2250"/>
              </a:lnSpc>
              <a:buNone/>
            </a:pPr>
            <a:r>
              <a:rPr lang="en-US" sz="1500" dirty="0">
                <a:solidFill>
                  <a:srgbClr val="D9E1FF"/>
                </a:solidFill>
                <a:latin typeface="Martel Sans Light" pitchFamily="34" charset="0"/>
                <a:ea typeface="Martel Sans Light" pitchFamily="34" charset="-122"/>
                <a:cs typeface="Martel Sans Light" pitchFamily="34" charset="-120"/>
              </a:rPr>
              <a:t>Orders placed via QR are instantly transmitted to the kitchen system, eliminating transcription errors and reducing preparation time. Staff can monitor order status from preparation through delivery, ensuring nothing falls through the cracks.</a:t>
            </a:r>
            <a:endParaRPr lang="en-US" sz="1500" dirty="0"/>
          </a:p>
        </p:txBody>
      </p:sp>
      <p:sp>
        <p:nvSpPr>
          <p:cNvPr id="6" name="Text 4"/>
          <p:cNvSpPr/>
          <p:nvPr/>
        </p:nvSpPr>
        <p:spPr>
          <a:xfrm>
            <a:off x="762357" y="5062537"/>
            <a:ext cx="2242304" cy="280154"/>
          </a:xfrm>
          <a:prstGeom prst="rect">
            <a:avLst/>
          </a:prstGeom>
          <a:noFill/>
          <a:ln/>
        </p:spPr>
        <p:txBody>
          <a:bodyPr wrap="none" lIns="0" tIns="0" rIns="0" bIns="0" rtlCol="0" anchor="t"/>
          <a:lstStyle/>
          <a:p>
            <a:pPr marL="0" indent="0" algn="l">
              <a:lnSpc>
                <a:spcPts val="2200"/>
              </a:lnSpc>
              <a:buNone/>
            </a:pPr>
            <a:r>
              <a:rPr lang="en-US" sz="1750" dirty="0">
                <a:solidFill>
                  <a:srgbClr val="FFFFFF"/>
                </a:solidFill>
                <a:latin typeface="Kanit" pitchFamily="34" charset="0"/>
                <a:ea typeface="Kanit" pitchFamily="34" charset="-122"/>
                <a:cs typeface="Kanit" pitchFamily="34" charset="-120"/>
              </a:rPr>
              <a:t>Session-Based Billing</a:t>
            </a:r>
            <a:endParaRPr lang="en-US" sz="1750" dirty="0"/>
          </a:p>
        </p:txBody>
      </p:sp>
      <p:sp>
        <p:nvSpPr>
          <p:cNvPr id="7" name="Text 5"/>
          <p:cNvSpPr/>
          <p:nvPr/>
        </p:nvSpPr>
        <p:spPr>
          <a:xfrm>
            <a:off x="762357" y="5516047"/>
            <a:ext cx="4284821" cy="1456134"/>
          </a:xfrm>
          <a:prstGeom prst="rect">
            <a:avLst/>
          </a:prstGeom>
          <a:noFill/>
          <a:ln/>
        </p:spPr>
        <p:txBody>
          <a:bodyPr wrap="square" lIns="0" tIns="0" rIns="0" bIns="0" rtlCol="0" anchor="t"/>
          <a:lstStyle/>
          <a:p>
            <a:pPr marL="0" indent="0" algn="l">
              <a:lnSpc>
                <a:spcPts val="2250"/>
              </a:lnSpc>
              <a:buNone/>
            </a:pPr>
            <a:r>
              <a:rPr lang="en-US" sz="1500" dirty="0">
                <a:solidFill>
                  <a:srgbClr val="D9E1FF"/>
                </a:solidFill>
                <a:latin typeface="Martel Sans Light" pitchFamily="34" charset="0"/>
                <a:ea typeface="Martel Sans Light" pitchFamily="34" charset="-122"/>
                <a:cs typeface="Martel Sans Light" pitchFamily="34" charset="-120"/>
              </a:rPr>
              <a:t>Each table operates as an independent session, accurately mapping all orders to the correct bill. This prevents duplicate charges and ensures no orders are missed, even during busy service periods.</a:t>
            </a:r>
            <a:endParaRPr lang="en-US" sz="1500" dirty="0"/>
          </a:p>
        </p:txBody>
      </p:sp>
      <p:pic>
        <p:nvPicPr>
          <p:cNvPr id="8" name="Image 0" descr="preencoded.png"/>
          <p:cNvPicPr>
            <a:picLocks noChangeAspect="1"/>
          </p:cNvPicPr>
          <p:nvPr/>
        </p:nvPicPr>
        <p:blipFill>
          <a:blip r:embed="rId3"/>
          <a:stretch>
            <a:fillRect/>
          </a:stretch>
        </p:blipFill>
        <p:spPr>
          <a:xfrm>
            <a:off x="5519618" y="2112764"/>
            <a:ext cx="8355925" cy="4679275"/>
          </a:xfrm>
          <a:prstGeom prst="rect">
            <a:avLst/>
          </a:prstGeom>
        </p:spPr>
      </p:pic>
      <p:sp>
        <p:nvSpPr>
          <p:cNvPr id="9" name="Text 6"/>
          <p:cNvSpPr/>
          <p:nvPr/>
        </p:nvSpPr>
        <p:spPr>
          <a:xfrm>
            <a:off x="5519618" y="6987064"/>
            <a:ext cx="8355925" cy="582454"/>
          </a:xfrm>
          <a:prstGeom prst="rect">
            <a:avLst/>
          </a:prstGeom>
          <a:noFill/>
          <a:ln/>
        </p:spPr>
        <p:txBody>
          <a:bodyPr wrap="square" lIns="0" tIns="0" rIns="0" bIns="0" rtlCol="0" anchor="t"/>
          <a:lstStyle/>
          <a:p>
            <a:pPr marL="0" indent="0" algn="l">
              <a:lnSpc>
                <a:spcPts val="2250"/>
              </a:lnSpc>
              <a:buNone/>
            </a:pPr>
            <a:r>
              <a:rPr lang="en-US" sz="1500" dirty="0">
                <a:solidFill>
                  <a:srgbClr val="D9E1FF"/>
                </a:solidFill>
                <a:latin typeface="Martel Sans Light" pitchFamily="34" charset="0"/>
                <a:ea typeface="Martel Sans Light" pitchFamily="34" charset="-122"/>
                <a:cs typeface="Martel Sans Light" pitchFamily="34" charset="-120"/>
              </a:rPr>
              <a:t>QR-based ordering reduces average order processing time by 67%, significantly improving table turnover and customer satisfaction.</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1048</Words>
  <Application>Microsoft Office PowerPoint</Application>
  <PresentationFormat>Custom</PresentationFormat>
  <Paragraphs>111</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Martel Sans Light</vt:lpstr>
      <vt:lpstr>Arial</vt:lpstr>
      <vt:lpstr>Kanit</vt:lpstr>
      <vt:lpstr>Calibri</vt:lpstr>
      <vt:lpstr>Kanit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ADMIN</cp:lastModifiedBy>
  <cp:revision>2</cp:revision>
  <dcterms:created xsi:type="dcterms:W3CDTF">2026-02-02T04:38:08Z</dcterms:created>
  <dcterms:modified xsi:type="dcterms:W3CDTF">2026-02-02T04:52:27Z</dcterms:modified>
</cp:coreProperties>
</file>